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DAB5D5-3B7E-47A4-B14A-7A88C756721B}" v="11" dt="2020-08-30T23:09:39.105"/>
    <p1510:client id="{452C3473-8690-43FF-998A-FAFBC62A2C56}" v="16" dt="2020-08-30T22:59:20.72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0"/>
  </p:normalViewPr>
  <p:slideViewPr>
    <p:cSldViewPr>
      <p:cViewPr varScale="1">
        <p:scale>
          <a:sx n="98" d="100"/>
          <a:sy n="98" d="100"/>
        </p:scale>
        <p:origin x="1760" y="19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93D10111-264C-478C-A5F4-A5016E4B0D3B}" type="datetimeFigureOut">
              <a:rPr lang="en-US" smtClean="0"/>
              <a:t>11/12/20</a:t>
            </a:fld>
            <a:endParaRPr lang="en-US"/>
          </a:p>
        </p:txBody>
      </p:sp>
      <p:sp>
        <p:nvSpPr>
          <p:cNvPr id="4" name="Slide Image Placeholder 3"/>
          <p:cNvSpPr>
            <a:spLocks noGrp="1" noRot="1" noChangeAspect="1"/>
          </p:cNvSpPr>
          <p:nvPr>
            <p:ph type="sldImg" idx="2"/>
          </p:nvPr>
        </p:nvSpPr>
        <p:spPr>
          <a:xfrm>
            <a:off x="3332163" y="971550"/>
            <a:ext cx="3394075" cy="2622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02493E97-7BB9-4156-A421-DDBD4196932F}" type="slidenum">
              <a:rPr lang="en-US" smtClean="0"/>
              <a:t>‹#›</a:t>
            </a:fld>
            <a:endParaRPr lang="en-US"/>
          </a:p>
        </p:txBody>
      </p:sp>
    </p:spTree>
    <p:extLst>
      <p:ext uri="{BB962C8B-B14F-4D97-AF65-F5344CB8AC3E}">
        <p14:creationId xmlns:p14="http://schemas.microsoft.com/office/powerpoint/2010/main" val="2128999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493E97-7BB9-4156-A421-DDBD4196932F}" type="slidenum">
              <a:rPr lang="en-US" smtClean="0"/>
              <a:t>2</a:t>
            </a:fld>
            <a:endParaRPr lang="en-US"/>
          </a:p>
        </p:txBody>
      </p:sp>
    </p:spTree>
    <p:extLst>
      <p:ext uri="{BB962C8B-B14F-4D97-AF65-F5344CB8AC3E}">
        <p14:creationId xmlns:p14="http://schemas.microsoft.com/office/powerpoint/2010/main" val="2311757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bg1"/>
                </a:solidFill>
                <a:latin typeface="Century Gothic"/>
                <a:cs typeface="Century Gothic"/>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bg1"/>
                </a:solidFill>
                <a:latin typeface="Century Gothic"/>
                <a:cs typeface="Century Gothic"/>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bg1"/>
                </a:solidFill>
                <a:latin typeface="Century Gothic"/>
                <a:cs typeface="Century 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160" y="0"/>
            <a:ext cx="3342640" cy="7772400"/>
          </a:xfrm>
          <a:custGeom>
            <a:avLst/>
            <a:gdLst/>
            <a:ahLst/>
            <a:cxnLst/>
            <a:rect l="l" t="t" r="r" b="b"/>
            <a:pathLst>
              <a:path w="3342640" h="7772400">
                <a:moveTo>
                  <a:pt x="0" y="7772400"/>
                </a:moveTo>
                <a:lnTo>
                  <a:pt x="3342640" y="7772400"/>
                </a:lnTo>
                <a:lnTo>
                  <a:pt x="3342640" y="0"/>
                </a:lnTo>
                <a:lnTo>
                  <a:pt x="0" y="0"/>
                </a:lnTo>
                <a:lnTo>
                  <a:pt x="0" y="7772400"/>
                </a:lnTo>
                <a:close/>
              </a:path>
            </a:pathLst>
          </a:custGeom>
          <a:solidFill>
            <a:srgbClr val="17406C"/>
          </a:solidFill>
        </p:spPr>
        <p:txBody>
          <a:bodyPr wrap="square" lIns="0" tIns="0" rIns="0" bIns="0" rtlCol="0"/>
          <a:lstStyle/>
          <a:p>
            <a:endParaRPr/>
          </a:p>
        </p:txBody>
      </p:sp>
      <p:sp>
        <p:nvSpPr>
          <p:cNvPr id="2" name="Holder 2"/>
          <p:cNvSpPr>
            <a:spLocks noGrp="1"/>
          </p:cNvSpPr>
          <p:nvPr>
            <p:ph type="title"/>
          </p:nvPr>
        </p:nvSpPr>
        <p:spPr>
          <a:xfrm>
            <a:off x="307657" y="1160779"/>
            <a:ext cx="9443084" cy="365759"/>
          </a:xfrm>
          <a:prstGeom prst="rect">
            <a:avLst/>
          </a:prstGeom>
        </p:spPr>
        <p:txBody>
          <a:bodyPr wrap="square" lIns="0" tIns="0" rIns="0" bIns="0">
            <a:spAutoFit/>
          </a:bodyPr>
          <a:lstStyle>
            <a:lvl1pPr>
              <a:defRPr sz="2400" b="0" i="0">
                <a:solidFill>
                  <a:schemeClr val="bg1"/>
                </a:solidFill>
                <a:latin typeface="Century Gothic"/>
                <a:cs typeface="Century Gothic"/>
              </a:defRPr>
            </a:lvl1pPr>
          </a:lstStyle>
          <a:p>
            <a:endParaRPr/>
          </a:p>
        </p:txBody>
      </p:sp>
      <p:sp>
        <p:nvSpPr>
          <p:cNvPr id="3" name="Holder 3"/>
          <p:cNvSpPr>
            <a:spLocks noGrp="1"/>
          </p:cNvSpPr>
          <p:nvPr>
            <p:ph type="body" idx="1"/>
          </p:nvPr>
        </p:nvSpPr>
        <p:spPr>
          <a:xfrm>
            <a:off x="502920" y="1787652"/>
            <a:ext cx="9052560"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11/12/20</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nursesonboardscoalition.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0160" y="3262630"/>
            <a:ext cx="10048240" cy="4450080"/>
          </a:xfrm>
          <a:custGeom>
            <a:avLst/>
            <a:gdLst/>
            <a:ahLst/>
            <a:cxnLst/>
            <a:rect l="l" t="t" r="r" b="b"/>
            <a:pathLst>
              <a:path w="10048240" h="4450080">
                <a:moveTo>
                  <a:pt x="0" y="4450080"/>
                </a:moveTo>
                <a:lnTo>
                  <a:pt x="10048240" y="4450080"/>
                </a:lnTo>
                <a:lnTo>
                  <a:pt x="10048240" y="0"/>
                </a:lnTo>
                <a:lnTo>
                  <a:pt x="0" y="0"/>
                </a:lnTo>
                <a:lnTo>
                  <a:pt x="0" y="4450080"/>
                </a:lnTo>
                <a:close/>
              </a:path>
            </a:pathLst>
          </a:custGeom>
          <a:solidFill>
            <a:srgbClr val="17406C"/>
          </a:solidFill>
        </p:spPr>
        <p:txBody>
          <a:bodyPr wrap="square" lIns="0" tIns="0" rIns="0" bIns="0" rtlCol="0"/>
          <a:lstStyle/>
          <a:p>
            <a:endParaRPr/>
          </a:p>
        </p:txBody>
      </p:sp>
      <p:sp>
        <p:nvSpPr>
          <p:cNvPr id="3" name="object 3"/>
          <p:cNvSpPr txBox="1">
            <a:spLocks noGrp="1"/>
          </p:cNvSpPr>
          <p:nvPr>
            <p:ph type="title"/>
          </p:nvPr>
        </p:nvSpPr>
        <p:spPr>
          <a:xfrm>
            <a:off x="307657" y="3585464"/>
            <a:ext cx="6356985" cy="369332"/>
          </a:xfrm>
          <a:prstGeom prst="rect">
            <a:avLst/>
          </a:prstGeom>
        </p:spPr>
        <p:txBody>
          <a:bodyPr vert="horz" wrap="square" lIns="0" tIns="0" rIns="0" bIns="0" rtlCol="0">
            <a:spAutoFit/>
          </a:bodyPr>
          <a:lstStyle/>
          <a:p>
            <a:pPr marL="12700">
              <a:lnSpc>
                <a:spcPct val="100000"/>
              </a:lnSpc>
            </a:pPr>
            <a:r>
              <a:rPr lang="en-US" dirty="0"/>
              <a:t>Nurses </a:t>
            </a:r>
            <a:r>
              <a:rPr spc="-5" dirty="0"/>
              <a:t>bring </a:t>
            </a:r>
            <a:r>
              <a:rPr spc="-10" dirty="0"/>
              <a:t>unique </a:t>
            </a:r>
            <a:r>
              <a:rPr spc="15" dirty="0"/>
              <a:t>skills </a:t>
            </a:r>
            <a:r>
              <a:rPr spc="-20" dirty="0"/>
              <a:t>and</a:t>
            </a:r>
            <a:r>
              <a:rPr spc="15" dirty="0"/>
              <a:t> </a:t>
            </a:r>
            <a:r>
              <a:rPr spc="-10" dirty="0"/>
              <a:t>perspective</a:t>
            </a:r>
            <a:r>
              <a:rPr lang="en-US" spc="-10" dirty="0"/>
              <a:t>s</a:t>
            </a:r>
            <a:endParaRPr spc="-10" dirty="0"/>
          </a:p>
        </p:txBody>
      </p:sp>
      <p:sp>
        <p:nvSpPr>
          <p:cNvPr id="4" name="object 4"/>
          <p:cNvSpPr/>
          <p:nvPr/>
        </p:nvSpPr>
        <p:spPr>
          <a:xfrm>
            <a:off x="10160" y="23388"/>
            <a:ext cx="10027920" cy="3322320"/>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307657" y="4140708"/>
            <a:ext cx="3002915" cy="653415"/>
          </a:xfrm>
          <a:prstGeom prst="rect">
            <a:avLst/>
          </a:prstGeom>
        </p:spPr>
        <p:txBody>
          <a:bodyPr vert="horz" wrap="square" lIns="0" tIns="0" rIns="0" bIns="0" rtlCol="0">
            <a:spAutoFit/>
          </a:bodyPr>
          <a:lstStyle/>
          <a:p>
            <a:pPr marL="12700" marR="5080">
              <a:lnSpc>
                <a:spcPts val="1680"/>
              </a:lnSpc>
            </a:pPr>
            <a:r>
              <a:rPr sz="1450" b="1" dirty="0">
                <a:solidFill>
                  <a:srgbClr val="FFFFFF"/>
                </a:solidFill>
                <a:latin typeface="Gill Sans MT"/>
                <a:cs typeface="Gill Sans MT"/>
              </a:rPr>
              <a:t>Nurses are </a:t>
            </a:r>
            <a:r>
              <a:rPr sz="1450" b="1" spc="10" dirty="0">
                <a:solidFill>
                  <a:srgbClr val="FFFFFF"/>
                </a:solidFill>
                <a:latin typeface="Gill Sans MT"/>
                <a:cs typeface="Gill Sans MT"/>
              </a:rPr>
              <a:t>highly </a:t>
            </a:r>
            <a:r>
              <a:rPr sz="1450" b="1" spc="-10" dirty="0">
                <a:solidFill>
                  <a:srgbClr val="FFFFFF"/>
                </a:solidFill>
                <a:latin typeface="Gill Sans MT"/>
                <a:cs typeface="Gill Sans MT"/>
              </a:rPr>
              <a:t>skilled  </a:t>
            </a:r>
            <a:r>
              <a:rPr sz="1450" b="1" spc="-15" dirty="0">
                <a:solidFill>
                  <a:srgbClr val="FFFFFF"/>
                </a:solidFill>
                <a:latin typeface="Gill Sans MT"/>
                <a:cs typeface="Gill Sans MT"/>
              </a:rPr>
              <a:t>professionals </a:t>
            </a:r>
            <a:r>
              <a:rPr sz="1450" b="1" spc="15" dirty="0">
                <a:solidFill>
                  <a:srgbClr val="FFFFFF"/>
                </a:solidFill>
                <a:latin typeface="Gill Sans MT"/>
                <a:cs typeface="Gill Sans MT"/>
              </a:rPr>
              <a:t>and </a:t>
            </a:r>
            <a:r>
              <a:rPr sz="1450" b="1" dirty="0">
                <a:solidFill>
                  <a:srgbClr val="FFFFFF"/>
                </a:solidFill>
                <a:latin typeface="Gill Sans MT"/>
                <a:cs typeface="Gill Sans MT"/>
              </a:rPr>
              <a:t>are </a:t>
            </a:r>
            <a:r>
              <a:rPr sz="1450" b="1" spc="-5" dirty="0">
                <a:solidFill>
                  <a:srgbClr val="FFFFFF"/>
                </a:solidFill>
                <a:latin typeface="Gill Sans MT"/>
                <a:cs typeface="Gill Sans MT"/>
              </a:rPr>
              <a:t>the</a:t>
            </a:r>
            <a:r>
              <a:rPr sz="1450" b="1" spc="-260" dirty="0">
                <a:solidFill>
                  <a:srgbClr val="FFFFFF"/>
                </a:solidFill>
                <a:latin typeface="Gill Sans MT"/>
                <a:cs typeface="Gill Sans MT"/>
              </a:rPr>
              <a:t> </a:t>
            </a:r>
            <a:r>
              <a:rPr sz="1450" b="1" spc="-5" dirty="0">
                <a:solidFill>
                  <a:srgbClr val="FFFFFF"/>
                </a:solidFill>
                <a:latin typeface="Gill Sans MT"/>
                <a:cs typeface="Gill Sans MT"/>
              </a:rPr>
              <a:t>backbone  </a:t>
            </a:r>
            <a:r>
              <a:rPr sz="1450" b="1" spc="5" dirty="0">
                <a:solidFill>
                  <a:srgbClr val="FFFFFF"/>
                </a:solidFill>
                <a:latin typeface="Gill Sans MT"/>
                <a:cs typeface="Gill Sans MT"/>
              </a:rPr>
              <a:t>of</a:t>
            </a:r>
            <a:r>
              <a:rPr sz="1450" b="1" spc="-65" dirty="0">
                <a:solidFill>
                  <a:srgbClr val="FFFFFF"/>
                </a:solidFill>
                <a:latin typeface="Gill Sans MT"/>
                <a:cs typeface="Gill Sans MT"/>
              </a:rPr>
              <a:t> </a:t>
            </a:r>
            <a:r>
              <a:rPr sz="1450" b="1" spc="10" dirty="0">
                <a:solidFill>
                  <a:srgbClr val="FFFFFF"/>
                </a:solidFill>
                <a:latin typeface="Gill Sans MT"/>
                <a:cs typeface="Gill Sans MT"/>
              </a:rPr>
              <a:t>our</a:t>
            </a:r>
            <a:r>
              <a:rPr sz="1450" b="1" spc="-180" dirty="0">
                <a:solidFill>
                  <a:srgbClr val="FFFFFF"/>
                </a:solidFill>
                <a:latin typeface="Gill Sans MT"/>
                <a:cs typeface="Gill Sans MT"/>
              </a:rPr>
              <a:t> </a:t>
            </a:r>
            <a:r>
              <a:rPr sz="1450" b="1" spc="-10" dirty="0">
                <a:solidFill>
                  <a:srgbClr val="FFFFFF"/>
                </a:solidFill>
                <a:latin typeface="Gill Sans MT"/>
                <a:cs typeface="Gill Sans MT"/>
              </a:rPr>
              <a:t>healthcare</a:t>
            </a:r>
            <a:r>
              <a:rPr sz="1450" b="1" spc="-180" dirty="0">
                <a:solidFill>
                  <a:srgbClr val="FFFFFF"/>
                </a:solidFill>
                <a:latin typeface="Gill Sans MT"/>
                <a:cs typeface="Gill Sans MT"/>
              </a:rPr>
              <a:t> </a:t>
            </a:r>
            <a:r>
              <a:rPr sz="1450" b="1" spc="-10" dirty="0">
                <a:solidFill>
                  <a:srgbClr val="FFFFFF"/>
                </a:solidFill>
                <a:latin typeface="Gill Sans MT"/>
                <a:cs typeface="Gill Sans MT"/>
              </a:rPr>
              <a:t>system.</a:t>
            </a:r>
            <a:r>
              <a:rPr sz="1450" b="1" spc="-175" dirty="0">
                <a:solidFill>
                  <a:srgbClr val="FFFFFF"/>
                </a:solidFill>
                <a:latin typeface="Gill Sans MT"/>
                <a:cs typeface="Gill Sans MT"/>
              </a:rPr>
              <a:t> </a:t>
            </a:r>
            <a:r>
              <a:rPr sz="1450" b="1" spc="5" dirty="0">
                <a:solidFill>
                  <a:srgbClr val="FFFFFF"/>
                </a:solidFill>
                <a:latin typeface="Gill Sans MT"/>
                <a:cs typeface="Gill Sans MT"/>
              </a:rPr>
              <a:t>Their</a:t>
            </a:r>
            <a:endParaRPr sz="1450">
              <a:latin typeface="Gill Sans MT"/>
              <a:cs typeface="Gill Sans MT"/>
            </a:endParaRPr>
          </a:p>
        </p:txBody>
      </p:sp>
      <p:sp>
        <p:nvSpPr>
          <p:cNvPr id="6" name="object 6"/>
          <p:cNvSpPr txBox="1"/>
          <p:nvPr/>
        </p:nvSpPr>
        <p:spPr>
          <a:xfrm>
            <a:off x="307657" y="4768215"/>
            <a:ext cx="2735580" cy="239395"/>
          </a:xfrm>
          <a:prstGeom prst="rect">
            <a:avLst/>
          </a:prstGeom>
        </p:spPr>
        <p:txBody>
          <a:bodyPr vert="horz" wrap="square" lIns="0" tIns="0" rIns="0" bIns="0" rtlCol="0">
            <a:spAutoFit/>
          </a:bodyPr>
          <a:lstStyle/>
          <a:p>
            <a:pPr marL="12700">
              <a:lnSpc>
                <a:spcPct val="100000"/>
              </a:lnSpc>
            </a:pPr>
            <a:r>
              <a:rPr sz="1450" b="1" spc="5" dirty="0">
                <a:solidFill>
                  <a:srgbClr val="FFFFFF"/>
                </a:solidFill>
                <a:latin typeface="Gill Sans MT"/>
                <a:cs typeface="Gill Sans MT"/>
              </a:rPr>
              <a:t>unique</a:t>
            </a:r>
            <a:r>
              <a:rPr sz="1450" b="1" spc="-165" dirty="0">
                <a:solidFill>
                  <a:srgbClr val="FFFFFF"/>
                </a:solidFill>
                <a:latin typeface="Gill Sans MT"/>
                <a:cs typeface="Gill Sans MT"/>
              </a:rPr>
              <a:t> </a:t>
            </a:r>
            <a:r>
              <a:rPr sz="1450" b="1" dirty="0">
                <a:solidFill>
                  <a:srgbClr val="FFFFFF"/>
                </a:solidFill>
                <a:latin typeface="Gill Sans MT"/>
                <a:cs typeface="Gill Sans MT"/>
              </a:rPr>
              <a:t>skills</a:t>
            </a:r>
            <a:r>
              <a:rPr sz="1450" b="1" spc="-155" dirty="0">
                <a:solidFill>
                  <a:srgbClr val="FFFFFF"/>
                </a:solidFill>
                <a:latin typeface="Gill Sans MT"/>
                <a:cs typeface="Gill Sans MT"/>
              </a:rPr>
              <a:t> </a:t>
            </a:r>
            <a:r>
              <a:rPr sz="1450" b="1" spc="15" dirty="0">
                <a:solidFill>
                  <a:srgbClr val="FFFFFF"/>
                </a:solidFill>
                <a:latin typeface="Gill Sans MT"/>
                <a:cs typeface="Gill Sans MT"/>
              </a:rPr>
              <a:t>and</a:t>
            </a:r>
            <a:r>
              <a:rPr sz="1450" b="1" spc="-215" dirty="0">
                <a:solidFill>
                  <a:srgbClr val="FFFFFF"/>
                </a:solidFill>
                <a:latin typeface="Gill Sans MT"/>
                <a:cs typeface="Gill Sans MT"/>
              </a:rPr>
              <a:t> </a:t>
            </a:r>
            <a:r>
              <a:rPr sz="1450" b="1" spc="-15" dirty="0">
                <a:solidFill>
                  <a:srgbClr val="FFFFFF"/>
                </a:solidFill>
                <a:latin typeface="Gill Sans MT"/>
                <a:cs typeface="Gill Sans MT"/>
              </a:rPr>
              <a:t>perspective</a:t>
            </a:r>
            <a:r>
              <a:rPr sz="1450" b="1" spc="-175" dirty="0">
                <a:solidFill>
                  <a:srgbClr val="FFFFFF"/>
                </a:solidFill>
                <a:latin typeface="Gill Sans MT"/>
                <a:cs typeface="Gill Sans MT"/>
              </a:rPr>
              <a:t> </a:t>
            </a:r>
            <a:r>
              <a:rPr sz="1450" b="1" spc="-5" dirty="0">
                <a:solidFill>
                  <a:srgbClr val="FFFFFF"/>
                </a:solidFill>
                <a:latin typeface="Gill Sans MT"/>
                <a:cs typeface="Gill Sans MT"/>
              </a:rPr>
              <a:t>will</a:t>
            </a:r>
            <a:endParaRPr sz="1450" dirty="0">
              <a:latin typeface="Gill Sans MT"/>
              <a:cs typeface="Gill Sans MT"/>
            </a:endParaRPr>
          </a:p>
        </p:txBody>
      </p:sp>
      <p:sp>
        <p:nvSpPr>
          <p:cNvPr id="7" name="object 7"/>
          <p:cNvSpPr txBox="1"/>
          <p:nvPr/>
        </p:nvSpPr>
        <p:spPr>
          <a:xfrm>
            <a:off x="307657" y="5487670"/>
            <a:ext cx="2927350" cy="377825"/>
          </a:xfrm>
          <a:prstGeom prst="rect">
            <a:avLst/>
          </a:prstGeom>
        </p:spPr>
        <p:txBody>
          <a:bodyPr vert="horz" wrap="square" lIns="0" tIns="0" rIns="0" bIns="0" rtlCol="0">
            <a:spAutoFit/>
          </a:bodyPr>
          <a:lstStyle/>
          <a:p>
            <a:pPr marL="185420" marR="5080" indent="-172720">
              <a:lnSpc>
                <a:spcPts val="1440"/>
              </a:lnSpc>
              <a:buFont typeface="Arial"/>
              <a:buChar char="•"/>
              <a:tabLst>
                <a:tab pos="186055" algn="l"/>
              </a:tabLst>
            </a:pPr>
            <a:r>
              <a:rPr sz="1400" b="1" spc="30" dirty="0">
                <a:solidFill>
                  <a:srgbClr val="FFFFFF"/>
                </a:solidFill>
                <a:latin typeface="Gill Sans MT"/>
                <a:cs typeface="Gill Sans MT"/>
              </a:rPr>
              <a:t>A </a:t>
            </a:r>
            <a:r>
              <a:rPr sz="1400" b="1" spc="20" dirty="0">
                <a:solidFill>
                  <a:srgbClr val="FFFFFF"/>
                </a:solidFill>
                <a:latin typeface="Gill Sans MT"/>
                <a:cs typeface="Gill Sans MT"/>
              </a:rPr>
              <a:t>Holistic</a:t>
            </a:r>
            <a:r>
              <a:rPr sz="1400" b="1" spc="-320" dirty="0">
                <a:solidFill>
                  <a:srgbClr val="FFFFFF"/>
                </a:solidFill>
                <a:latin typeface="Gill Sans MT"/>
                <a:cs typeface="Gill Sans MT"/>
              </a:rPr>
              <a:t> </a:t>
            </a:r>
            <a:r>
              <a:rPr sz="1400" b="1" dirty="0">
                <a:solidFill>
                  <a:srgbClr val="FFFFFF"/>
                </a:solidFill>
                <a:latin typeface="Gill Sans MT"/>
                <a:cs typeface="Gill Sans MT"/>
              </a:rPr>
              <a:t>Viewpoint: </a:t>
            </a:r>
            <a:r>
              <a:rPr sz="1200" spc="5" dirty="0">
                <a:solidFill>
                  <a:srgbClr val="FFFFFF"/>
                </a:solidFill>
                <a:latin typeface="Gill Sans MT"/>
                <a:cs typeface="Gill Sans MT"/>
              </a:rPr>
              <a:t>RNs </a:t>
            </a:r>
            <a:r>
              <a:rPr sz="1200" spc="-5" dirty="0">
                <a:solidFill>
                  <a:srgbClr val="FFFFFF"/>
                </a:solidFill>
                <a:latin typeface="Gill Sans MT"/>
                <a:cs typeface="Gill Sans MT"/>
              </a:rPr>
              <a:t>recognize  </a:t>
            </a:r>
            <a:r>
              <a:rPr sz="1200" spc="10" dirty="0">
                <a:solidFill>
                  <a:srgbClr val="FFFFFF"/>
                </a:solidFill>
                <a:latin typeface="Gill Sans MT"/>
                <a:cs typeface="Gill Sans MT"/>
              </a:rPr>
              <a:t>the </a:t>
            </a:r>
            <a:r>
              <a:rPr sz="1200" spc="-10" dirty="0">
                <a:solidFill>
                  <a:srgbClr val="FFFFFF"/>
                </a:solidFill>
                <a:latin typeface="Gill Sans MT"/>
                <a:cs typeface="Gill Sans MT"/>
              </a:rPr>
              <a:t>implications </a:t>
            </a:r>
            <a:r>
              <a:rPr sz="1200" spc="-15" dirty="0">
                <a:solidFill>
                  <a:srgbClr val="FFFFFF"/>
                </a:solidFill>
                <a:latin typeface="Gill Sans MT"/>
                <a:cs typeface="Gill Sans MT"/>
              </a:rPr>
              <a:t>of </a:t>
            </a:r>
            <a:r>
              <a:rPr sz="1200" dirty="0">
                <a:solidFill>
                  <a:srgbClr val="FFFFFF"/>
                </a:solidFill>
                <a:latin typeface="Gill Sans MT"/>
                <a:cs typeface="Gill Sans MT"/>
              </a:rPr>
              <a:t>decisions </a:t>
            </a:r>
            <a:r>
              <a:rPr sz="1200" spc="-15" dirty="0">
                <a:solidFill>
                  <a:srgbClr val="FFFFFF"/>
                </a:solidFill>
                <a:latin typeface="Gill Sans MT"/>
                <a:cs typeface="Gill Sans MT"/>
              </a:rPr>
              <a:t>on</a:t>
            </a:r>
            <a:r>
              <a:rPr sz="1200" spc="40" dirty="0">
                <a:solidFill>
                  <a:srgbClr val="FFFFFF"/>
                </a:solidFill>
                <a:latin typeface="Gill Sans MT"/>
                <a:cs typeface="Gill Sans MT"/>
              </a:rPr>
              <a:t> </a:t>
            </a:r>
            <a:r>
              <a:rPr sz="1200" dirty="0">
                <a:solidFill>
                  <a:srgbClr val="FFFFFF"/>
                </a:solidFill>
                <a:latin typeface="Gill Sans MT"/>
                <a:cs typeface="Gill Sans MT"/>
              </a:rPr>
              <a:t>others.</a:t>
            </a:r>
            <a:endParaRPr sz="1200">
              <a:latin typeface="Gill Sans MT"/>
              <a:cs typeface="Gill Sans MT"/>
            </a:endParaRPr>
          </a:p>
        </p:txBody>
      </p:sp>
      <p:sp>
        <p:nvSpPr>
          <p:cNvPr id="8" name="object 8"/>
          <p:cNvSpPr txBox="1"/>
          <p:nvPr/>
        </p:nvSpPr>
        <p:spPr>
          <a:xfrm>
            <a:off x="307657" y="6138671"/>
            <a:ext cx="2814955" cy="377825"/>
          </a:xfrm>
          <a:prstGeom prst="rect">
            <a:avLst/>
          </a:prstGeom>
        </p:spPr>
        <p:txBody>
          <a:bodyPr vert="horz" wrap="square" lIns="0" tIns="0" rIns="0" bIns="0" rtlCol="0">
            <a:spAutoFit/>
          </a:bodyPr>
          <a:lstStyle/>
          <a:p>
            <a:pPr marL="185420" marR="5080" indent="-172720">
              <a:lnSpc>
                <a:spcPts val="1440"/>
              </a:lnSpc>
              <a:buFont typeface="Arial"/>
              <a:buChar char="•"/>
              <a:tabLst>
                <a:tab pos="186055" algn="l"/>
              </a:tabLst>
            </a:pPr>
            <a:r>
              <a:rPr sz="1450" b="1" spc="-10" dirty="0">
                <a:solidFill>
                  <a:srgbClr val="FFFFFF"/>
                </a:solidFill>
                <a:latin typeface="Gill Sans MT"/>
                <a:cs typeface="Gill Sans MT"/>
              </a:rPr>
              <a:t>Teamwork:</a:t>
            </a:r>
            <a:r>
              <a:rPr sz="1200" spc="-10" dirty="0">
                <a:solidFill>
                  <a:srgbClr val="FFFFFF"/>
                </a:solidFill>
                <a:latin typeface="Gill Sans MT"/>
                <a:cs typeface="Gill Sans MT"/>
              </a:rPr>
              <a:t>Nurses </a:t>
            </a:r>
            <a:r>
              <a:rPr sz="1200" spc="5" dirty="0">
                <a:solidFill>
                  <a:srgbClr val="FFFFFF"/>
                </a:solidFill>
                <a:latin typeface="Gill Sans MT"/>
                <a:cs typeface="Gill Sans MT"/>
              </a:rPr>
              <a:t>excel</a:t>
            </a:r>
            <a:r>
              <a:rPr sz="1200" spc="-260" dirty="0">
                <a:solidFill>
                  <a:srgbClr val="FFFFFF"/>
                </a:solidFill>
                <a:latin typeface="Gill Sans MT"/>
                <a:cs typeface="Gill Sans MT"/>
              </a:rPr>
              <a:t> </a:t>
            </a:r>
            <a:r>
              <a:rPr sz="1200" spc="-20" dirty="0">
                <a:solidFill>
                  <a:srgbClr val="FFFFFF"/>
                </a:solidFill>
                <a:latin typeface="Gill Sans MT"/>
                <a:cs typeface="Gill Sans MT"/>
              </a:rPr>
              <a:t>at </a:t>
            </a:r>
            <a:r>
              <a:rPr sz="1200" spc="-5" dirty="0">
                <a:solidFill>
                  <a:srgbClr val="FFFFFF"/>
                </a:solidFill>
                <a:latin typeface="Gill Sans MT"/>
                <a:cs typeface="Gill Sans MT"/>
              </a:rPr>
              <a:t>working </a:t>
            </a:r>
            <a:r>
              <a:rPr sz="1200" spc="-15" dirty="0">
                <a:solidFill>
                  <a:srgbClr val="FFFFFF"/>
                </a:solidFill>
                <a:latin typeface="Gill Sans MT"/>
                <a:cs typeface="Gill Sans MT"/>
              </a:rPr>
              <a:t>in  </a:t>
            </a:r>
            <a:r>
              <a:rPr sz="1200" spc="-20" dirty="0">
                <a:solidFill>
                  <a:srgbClr val="FFFFFF"/>
                </a:solidFill>
                <a:latin typeface="Gill Sans MT"/>
                <a:cs typeface="Gill Sans MT"/>
              </a:rPr>
              <a:t>teams </a:t>
            </a:r>
            <a:r>
              <a:rPr sz="1200" spc="-5" dirty="0">
                <a:solidFill>
                  <a:srgbClr val="FFFFFF"/>
                </a:solidFill>
                <a:latin typeface="Gill Sans MT"/>
                <a:cs typeface="Gill Sans MT"/>
              </a:rPr>
              <a:t>across various</a:t>
            </a:r>
            <a:r>
              <a:rPr sz="1200" spc="95" dirty="0">
                <a:solidFill>
                  <a:srgbClr val="FFFFFF"/>
                </a:solidFill>
                <a:latin typeface="Gill Sans MT"/>
                <a:cs typeface="Gill Sans MT"/>
              </a:rPr>
              <a:t> </a:t>
            </a:r>
            <a:r>
              <a:rPr sz="1200" dirty="0">
                <a:solidFill>
                  <a:srgbClr val="FFFFFF"/>
                </a:solidFill>
                <a:latin typeface="Gill Sans MT"/>
                <a:cs typeface="Gill Sans MT"/>
              </a:rPr>
              <a:t>disciplines.</a:t>
            </a:r>
            <a:endParaRPr sz="1200">
              <a:latin typeface="Gill Sans MT"/>
              <a:cs typeface="Gill Sans MT"/>
            </a:endParaRPr>
          </a:p>
        </p:txBody>
      </p:sp>
      <p:sp>
        <p:nvSpPr>
          <p:cNvPr id="9" name="object 9"/>
          <p:cNvSpPr txBox="1"/>
          <p:nvPr/>
        </p:nvSpPr>
        <p:spPr>
          <a:xfrm>
            <a:off x="307657" y="6789801"/>
            <a:ext cx="3079750" cy="560705"/>
          </a:xfrm>
          <a:prstGeom prst="rect">
            <a:avLst/>
          </a:prstGeom>
        </p:spPr>
        <p:txBody>
          <a:bodyPr vert="horz" wrap="square" lIns="0" tIns="0" rIns="0" bIns="0" rtlCol="0">
            <a:spAutoFit/>
          </a:bodyPr>
          <a:lstStyle/>
          <a:p>
            <a:pPr marL="185420" marR="5080" indent="-172720">
              <a:lnSpc>
                <a:spcPts val="1440"/>
              </a:lnSpc>
              <a:buFont typeface="Arial"/>
              <a:buChar char="•"/>
              <a:tabLst>
                <a:tab pos="186055" algn="l"/>
              </a:tabLst>
            </a:pPr>
            <a:r>
              <a:rPr sz="1450" b="1" spc="-5" dirty="0">
                <a:solidFill>
                  <a:srgbClr val="FFFFFF"/>
                </a:solidFill>
                <a:latin typeface="Gill Sans MT"/>
                <a:cs typeface="Gill Sans MT"/>
              </a:rPr>
              <a:t>Accountability:</a:t>
            </a:r>
            <a:r>
              <a:rPr sz="1200" spc="-5" dirty="0">
                <a:solidFill>
                  <a:srgbClr val="FFFFFF"/>
                </a:solidFill>
                <a:latin typeface="Gill Sans MT"/>
                <a:cs typeface="Gill Sans MT"/>
              </a:rPr>
              <a:t>The </a:t>
            </a:r>
            <a:r>
              <a:rPr sz="1200" spc="5" dirty="0">
                <a:solidFill>
                  <a:srgbClr val="FFFFFF"/>
                </a:solidFill>
                <a:latin typeface="Gill Sans MT"/>
                <a:cs typeface="Gill Sans MT"/>
              </a:rPr>
              <a:t>nature </a:t>
            </a:r>
            <a:r>
              <a:rPr sz="1200" spc="-15" dirty="0">
                <a:solidFill>
                  <a:srgbClr val="FFFFFF"/>
                </a:solidFill>
                <a:latin typeface="Gill Sans MT"/>
                <a:cs typeface="Gill Sans MT"/>
              </a:rPr>
              <a:t>of </a:t>
            </a:r>
            <a:r>
              <a:rPr sz="1200" dirty="0">
                <a:solidFill>
                  <a:srgbClr val="FFFFFF"/>
                </a:solidFill>
                <a:latin typeface="Gill Sans MT"/>
                <a:cs typeface="Gill Sans MT"/>
              </a:rPr>
              <a:t>a </a:t>
            </a:r>
            <a:r>
              <a:rPr sz="1200" spc="-5" dirty="0">
                <a:solidFill>
                  <a:srgbClr val="FFFFFF"/>
                </a:solidFill>
                <a:latin typeface="Gill Sans MT"/>
                <a:cs typeface="Gill Sans MT"/>
              </a:rPr>
              <a:t>nurse’s  work </a:t>
            </a:r>
            <a:r>
              <a:rPr sz="1200" dirty="0">
                <a:solidFill>
                  <a:srgbClr val="FFFFFF"/>
                </a:solidFill>
                <a:latin typeface="Gill Sans MT"/>
                <a:cs typeface="Gill Sans MT"/>
              </a:rPr>
              <a:t>requires a </a:t>
            </a:r>
            <a:r>
              <a:rPr sz="1200" spc="-10" dirty="0">
                <a:solidFill>
                  <a:srgbClr val="FFFFFF"/>
                </a:solidFill>
                <a:latin typeface="Gill Sans MT"/>
                <a:cs typeface="Gill Sans MT"/>
              </a:rPr>
              <a:t>high </a:t>
            </a:r>
            <a:r>
              <a:rPr sz="1200" spc="-15" dirty="0">
                <a:solidFill>
                  <a:srgbClr val="FFFFFF"/>
                </a:solidFill>
                <a:latin typeface="Gill Sans MT"/>
                <a:cs typeface="Gill Sans MT"/>
              </a:rPr>
              <a:t>say:do ratio. </a:t>
            </a:r>
            <a:r>
              <a:rPr sz="1200" spc="10" dirty="0">
                <a:solidFill>
                  <a:srgbClr val="FFFFFF"/>
                </a:solidFill>
                <a:latin typeface="Gill Sans MT"/>
                <a:cs typeface="Gill Sans MT"/>
              </a:rPr>
              <a:t>Nursing  </a:t>
            </a:r>
            <a:r>
              <a:rPr sz="1200" spc="-5" dirty="0">
                <a:solidFill>
                  <a:srgbClr val="FFFFFF"/>
                </a:solidFill>
                <a:latin typeface="Gill Sans MT"/>
                <a:cs typeface="Gill Sans MT"/>
              </a:rPr>
              <a:t>care </a:t>
            </a:r>
            <a:r>
              <a:rPr sz="1200" spc="-15" dirty="0">
                <a:solidFill>
                  <a:srgbClr val="FFFFFF"/>
                </a:solidFill>
                <a:latin typeface="Gill Sans MT"/>
                <a:cs typeface="Gill Sans MT"/>
              </a:rPr>
              <a:t>takes </a:t>
            </a:r>
            <a:r>
              <a:rPr sz="1200" dirty="0">
                <a:solidFill>
                  <a:srgbClr val="FFFFFF"/>
                </a:solidFill>
                <a:latin typeface="Gill Sans MT"/>
                <a:cs typeface="Gill Sans MT"/>
              </a:rPr>
              <a:t>place </a:t>
            </a:r>
            <a:r>
              <a:rPr sz="1200" spc="-5" dirty="0">
                <a:solidFill>
                  <a:srgbClr val="FFFFFF"/>
                </a:solidFill>
                <a:latin typeface="Gill Sans MT"/>
                <a:cs typeface="Gill Sans MT"/>
              </a:rPr>
              <a:t>with </a:t>
            </a:r>
            <a:r>
              <a:rPr sz="1200" dirty="0">
                <a:solidFill>
                  <a:srgbClr val="FFFFFF"/>
                </a:solidFill>
                <a:latin typeface="Gill Sans MT"/>
                <a:cs typeface="Gill Sans MT"/>
              </a:rPr>
              <a:t>a </a:t>
            </a:r>
            <a:r>
              <a:rPr sz="1200" spc="10" dirty="0">
                <a:solidFill>
                  <a:srgbClr val="FFFFFF"/>
                </a:solidFill>
                <a:latin typeface="Gill Sans MT"/>
                <a:cs typeface="Gill Sans MT"/>
              </a:rPr>
              <a:t>focus </a:t>
            </a:r>
            <a:r>
              <a:rPr sz="1200" spc="-10" dirty="0">
                <a:solidFill>
                  <a:srgbClr val="FFFFFF"/>
                </a:solidFill>
                <a:latin typeface="Gill Sans MT"/>
                <a:cs typeface="Gill Sans MT"/>
              </a:rPr>
              <a:t>on high</a:t>
            </a:r>
            <a:r>
              <a:rPr sz="1200" spc="-15" dirty="0">
                <a:solidFill>
                  <a:srgbClr val="FFFFFF"/>
                </a:solidFill>
                <a:latin typeface="Gill Sans MT"/>
                <a:cs typeface="Gill Sans MT"/>
              </a:rPr>
              <a:t> reliability.</a:t>
            </a:r>
            <a:endParaRPr sz="1200">
              <a:latin typeface="Gill Sans MT"/>
              <a:cs typeface="Gill Sans MT"/>
            </a:endParaRPr>
          </a:p>
        </p:txBody>
      </p:sp>
      <p:sp>
        <p:nvSpPr>
          <p:cNvPr id="10" name="object 10"/>
          <p:cNvSpPr txBox="1"/>
          <p:nvPr/>
        </p:nvSpPr>
        <p:spPr>
          <a:xfrm>
            <a:off x="307657" y="4981955"/>
            <a:ext cx="5770880" cy="394970"/>
          </a:xfrm>
          <a:prstGeom prst="rect">
            <a:avLst/>
          </a:prstGeom>
        </p:spPr>
        <p:txBody>
          <a:bodyPr vert="horz" wrap="square" lIns="0" tIns="0" rIns="0" bIns="0" rtlCol="0">
            <a:spAutoFit/>
          </a:bodyPr>
          <a:lstStyle/>
          <a:p>
            <a:pPr marL="12700">
              <a:lnSpc>
                <a:spcPts val="1635"/>
              </a:lnSpc>
            </a:pPr>
            <a:r>
              <a:rPr sz="1450" b="1" spc="-10" dirty="0">
                <a:solidFill>
                  <a:srgbClr val="FFFFFF"/>
                </a:solidFill>
                <a:latin typeface="Gill Sans MT"/>
                <a:cs typeface="Gill Sans MT"/>
              </a:rPr>
              <a:t>strengthen</a:t>
            </a:r>
            <a:r>
              <a:rPr sz="1450" b="1" spc="-204" dirty="0">
                <a:solidFill>
                  <a:srgbClr val="FFFFFF"/>
                </a:solidFill>
                <a:latin typeface="Gill Sans MT"/>
                <a:cs typeface="Gill Sans MT"/>
              </a:rPr>
              <a:t> </a:t>
            </a:r>
            <a:r>
              <a:rPr sz="1450" b="1" dirty="0">
                <a:solidFill>
                  <a:srgbClr val="FFFFFF"/>
                </a:solidFill>
                <a:latin typeface="Gill Sans MT"/>
                <a:cs typeface="Gill Sans MT"/>
              </a:rPr>
              <a:t>your</a:t>
            </a:r>
            <a:r>
              <a:rPr sz="1450" b="1" spc="-170" dirty="0">
                <a:solidFill>
                  <a:srgbClr val="FFFFFF"/>
                </a:solidFill>
                <a:latin typeface="Gill Sans MT"/>
                <a:cs typeface="Gill Sans MT"/>
              </a:rPr>
              <a:t> </a:t>
            </a:r>
            <a:r>
              <a:rPr sz="1450" b="1" spc="-10" dirty="0">
                <a:solidFill>
                  <a:srgbClr val="FFFFFF"/>
                </a:solidFill>
                <a:latin typeface="Gill Sans MT"/>
                <a:cs typeface="Gill Sans MT"/>
              </a:rPr>
              <a:t>board</a:t>
            </a:r>
            <a:r>
              <a:rPr sz="1450" b="1" spc="-130" dirty="0">
                <a:solidFill>
                  <a:srgbClr val="FFFFFF"/>
                </a:solidFill>
                <a:latin typeface="Gill Sans MT"/>
                <a:cs typeface="Gill Sans MT"/>
              </a:rPr>
              <a:t> </a:t>
            </a:r>
            <a:r>
              <a:rPr sz="1450" b="1" spc="-25" dirty="0">
                <a:solidFill>
                  <a:srgbClr val="FFFFFF"/>
                </a:solidFill>
                <a:latin typeface="Gill Sans MT"/>
                <a:cs typeface="Gill Sans MT"/>
              </a:rPr>
              <a:t>composition.</a:t>
            </a:r>
            <a:r>
              <a:rPr sz="1450" b="1" spc="50" dirty="0">
                <a:solidFill>
                  <a:srgbClr val="FFFFFF"/>
                </a:solidFill>
                <a:latin typeface="Gill Sans MT"/>
                <a:cs typeface="Gill Sans MT"/>
              </a:rPr>
              <a:t> </a:t>
            </a:r>
            <a:r>
              <a:rPr sz="2100" spc="15" baseline="5952" dirty="0">
                <a:solidFill>
                  <a:srgbClr val="FFFFFF"/>
                </a:solidFill>
                <a:latin typeface="Arial"/>
                <a:cs typeface="Arial"/>
              </a:rPr>
              <a:t>• </a:t>
            </a:r>
            <a:r>
              <a:rPr sz="2100" spc="112" baseline="5952" dirty="0">
                <a:solidFill>
                  <a:srgbClr val="FFFFFF"/>
                </a:solidFill>
                <a:latin typeface="Arial"/>
                <a:cs typeface="Arial"/>
              </a:rPr>
              <a:t> </a:t>
            </a:r>
            <a:r>
              <a:rPr sz="2100" b="1" spc="-7" baseline="5952" dirty="0">
                <a:solidFill>
                  <a:srgbClr val="FFFFFF"/>
                </a:solidFill>
                <a:latin typeface="Gill Sans MT"/>
                <a:cs typeface="Gill Sans MT"/>
              </a:rPr>
              <a:t>Voice</a:t>
            </a:r>
            <a:r>
              <a:rPr sz="2100" b="1" spc="-217" baseline="5952" dirty="0">
                <a:solidFill>
                  <a:srgbClr val="FFFFFF"/>
                </a:solidFill>
                <a:latin typeface="Gill Sans MT"/>
                <a:cs typeface="Gill Sans MT"/>
              </a:rPr>
              <a:t> </a:t>
            </a:r>
            <a:r>
              <a:rPr sz="2100" b="1" spc="44" baseline="5952" dirty="0">
                <a:solidFill>
                  <a:srgbClr val="FFFFFF"/>
                </a:solidFill>
                <a:latin typeface="Gill Sans MT"/>
                <a:cs typeface="Gill Sans MT"/>
              </a:rPr>
              <a:t>of</a:t>
            </a:r>
            <a:r>
              <a:rPr sz="2100" b="1" spc="-30" baseline="5952" dirty="0">
                <a:solidFill>
                  <a:srgbClr val="FFFFFF"/>
                </a:solidFill>
                <a:latin typeface="Gill Sans MT"/>
                <a:cs typeface="Gill Sans MT"/>
              </a:rPr>
              <a:t> </a:t>
            </a:r>
            <a:r>
              <a:rPr sz="2100" b="1" spc="37" baseline="5952" dirty="0">
                <a:solidFill>
                  <a:srgbClr val="FFFFFF"/>
                </a:solidFill>
                <a:latin typeface="Gill Sans MT"/>
                <a:cs typeface="Gill Sans MT"/>
              </a:rPr>
              <a:t>the</a:t>
            </a:r>
            <a:r>
              <a:rPr sz="2100" b="1" spc="-97" baseline="5952" dirty="0">
                <a:solidFill>
                  <a:srgbClr val="FFFFFF"/>
                </a:solidFill>
                <a:latin typeface="Gill Sans MT"/>
                <a:cs typeface="Gill Sans MT"/>
              </a:rPr>
              <a:t> </a:t>
            </a:r>
            <a:r>
              <a:rPr sz="2100" b="1" spc="37" baseline="5952" dirty="0">
                <a:solidFill>
                  <a:srgbClr val="FFFFFF"/>
                </a:solidFill>
                <a:latin typeface="Gill Sans MT"/>
                <a:cs typeface="Gill Sans MT"/>
              </a:rPr>
              <a:t>Customer:</a:t>
            </a:r>
            <a:r>
              <a:rPr sz="1800" spc="37" baseline="6944" dirty="0">
                <a:solidFill>
                  <a:srgbClr val="FFFFFF"/>
                </a:solidFill>
                <a:latin typeface="Gill Sans MT"/>
                <a:cs typeface="Gill Sans MT"/>
              </a:rPr>
              <a:t>Nurses</a:t>
            </a:r>
            <a:endParaRPr sz="1800" baseline="6944">
              <a:latin typeface="Gill Sans MT"/>
              <a:cs typeface="Gill Sans MT"/>
            </a:endParaRPr>
          </a:p>
          <a:p>
            <a:pPr marL="3246755">
              <a:lnSpc>
                <a:spcPts val="1335"/>
              </a:lnSpc>
            </a:pPr>
            <a:r>
              <a:rPr sz="1200" spc="10" dirty="0">
                <a:solidFill>
                  <a:srgbClr val="FFFFFF"/>
                </a:solidFill>
                <a:latin typeface="Gill Sans MT"/>
                <a:cs typeface="Gill Sans MT"/>
              </a:rPr>
              <a:t>understand the</a:t>
            </a:r>
            <a:r>
              <a:rPr sz="1200" spc="-240" dirty="0">
                <a:solidFill>
                  <a:srgbClr val="FFFFFF"/>
                </a:solidFill>
                <a:latin typeface="Gill Sans MT"/>
                <a:cs typeface="Gill Sans MT"/>
              </a:rPr>
              <a:t> </a:t>
            </a:r>
            <a:r>
              <a:rPr sz="1200" dirty="0">
                <a:solidFill>
                  <a:srgbClr val="FFFFFF"/>
                </a:solidFill>
                <a:latin typeface="Gill Sans MT"/>
                <a:cs typeface="Gill Sans MT"/>
              </a:rPr>
              <a:t>evolving </a:t>
            </a:r>
            <a:r>
              <a:rPr sz="1200" spc="5" dirty="0">
                <a:solidFill>
                  <a:srgbClr val="FFFFFF"/>
                </a:solidFill>
                <a:latin typeface="Gill Sans MT"/>
                <a:cs typeface="Gill Sans MT"/>
              </a:rPr>
              <a:t>needs </a:t>
            </a:r>
            <a:r>
              <a:rPr sz="1200" spc="-15" dirty="0">
                <a:solidFill>
                  <a:srgbClr val="FFFFFF"/>
                </a:solidFill>
                <a:latin typeface="Gill Sans MT"/>
                <a:cs typeface="Gill Sans MT"/>
              </a:rPr>
              <a:t>of </a:t>
            </a:r>
            <a:r>
              <a:rPr sz="1200" spc="-5" dirty="0">
                <a:solidFill>
                  <a:srgbClr val="FFFFFF"/>
                </a:solidFill>
                <a:latin typeface="Gill Sans MT"/>
                <a:cs typeface="Gill Sans MT"/>
              </a:rPr>
              <a:t>patient</a:t>
            </a:r>
            <a:endParaRPr sz="1200">
              <a:latin typeface="Gill Sans MT"/>
              <a:cs typeface="Gill Sans MT"/>
            </a:endParaRPr>
          </a:p>
        </p:txBody>
      </p:sp>
      <p:sp>
        <p:nvSpPr>
          <p:cNvPr id="11" name="object 11"/>
          <p:cNvSpPr txBox="1"/>
          <p:nvPr/>
        </p:nvSpPr>
        <p:spPr>
          <a:xfrm>
            <a:off x="3541776" y="5359400"/>
            <a:ext cx="779780" cy="200660"/>
          </a:xfrm>
          <a:prstGeom prst="rect">
            <a:avLst/>
          </a:prstGeom>
        </p:spPr>
        <p:txBody>
          <a:bodyPr vert="horz" wrap="square" lIns="0" tIns="0" rIns="0" bIns="0" rtlCol="0">
            <a:spAutoFit/>
          </a:bodyPr>
          <a:lstStyle/>
          <a:p>
            <a:pPr marL="12700">
              <a:lnSpc>
                <a:spcPct val="100000"/>
              </a:lnSpc>
            </a:pPr>
            <a:r>
              <a:rPr sz="1200" dirty="0">
                <a:solidFill>
                  <a:srgbClr val="FFFFFF"/>
                </a:solidFill>
                <a:latin typeface="Gill Sans MT"/>
                <a:cs typeface="Gill Sans MT"/>
              </a:rPr>
              <a:t>populations.</a:t>
            </a:r>
            <a:endParaRPr sz="1200">
              <a:latin typeface="Gill Sans MT"/>
              <a:cs typeface="Gill Sans MT"/>
            </a:endParaRPr>
          </a:p>
        </p:txBody>
      </p:sp>
      <p:sp>
        <p:nvSpPr>
          <p:cNvPr id="12" name="object 12"/>
          <p:cNvSpPr txBox="1"/>
          <p:nvPr/>
        </p:nvSpPr>
        <p:spPr>
          <a:xfrm>
            <a:off x="3541776" y="6010528"/>
            <a:ext cx="2701290" cy="567055"/>
          </a:xfrm>
          <a:prstGeom prst="rect">
            <a:avLst/>
          </a:prstGeom>
        </p:spPr>
        <p:txBody>
          <a:bodyPr vert="horz" wrap="square" lIns="0" tIns="0" rIns="0" bIns="0" rtlCol="0">
            <a:spAutoFit/>
          </a:bodyPr>
          <a:lstStyle/>
          <a:p>
            <a:pPr marL="12700" marR="5080">
              <a:lnSpc>
                <a:spcPct val="100000"/>
              </a:lnSpc>
            </a:pPr>
            <a:r>
              <a:rPr sz="1200" spc="-10" dirty="0">
                <a:solidFill>
                  <a:srgbClr val="FFFFFF"/>
                </a:solidFill>
                <a:latin typeface="Gill Sans MT"/>
                <a:cs typeface="Gill Sans MT"/>
              </a:rPr>
              <a:t>ability </a:t>
            </a:r>
            <a:r>
              <a:rPr sz="1200" dirty="0">
                <a:solidFill>
                  <a:srgbClr val="FFFFFF"/>
                </a:solidFill>
                <a:latin typeface="Gill Sans MT"/>
                <a:cs typeface="Gill Sans MT"/>
              </a:rPr>
              <a:t>to </a:t>
            </a:r>
            <a:r>
              <a:rPr sz="1200" spc="-5" dirty="0">
                <a:solidFill>
                  <a:srgbClr val="FFFFFF"/>
                </a:solidFill>
                <a:latin typeface="Gill Sans MT"/>
                <a:cs typeface="Gill Sans MT"/>
              </a:rPr>
              <a:t>proactively anticipate </a:t>
            </a:r>
            <a:r>
              <a:rPr sz="1200" dirty="0">
                <a:solidFill>
                  <a:srgbClr val="FFFFFF"/>
                </a:solidFill>
                <a:latin typeface="Gill Sans MT"/>
                <a:cs typeface="Gill Sans MT"/>
              </a:rPr>
              <a:t>and </a:t>
            </a:r>
            <a:r>
              <a:rPr sz="1200" spc="-25" dirty="0">
                <a:solidFill>
                  <a:srgbClr val="FFFFFF"/>
                </a:solidFill>
                <a:latin typeface="Gill Sans MT"/>
                <a:cs typeface="Gill Sans MT"/>
              </a:rPr>
              <a:t>make  </a:t>
            </a:r>
            <a:r>
              <a:rPr sz="1200" dirty="0">
                <a:solidFill>
                  <a:srgbClr val="FFFFFF"/>
                </a:solidFill>
                <a:latin typeface="Gill Sans MT"/>
                <a:cs typeface="Gill Sans MT"/>
              </a:rPr>
              <a:t>decisions </a:t>
            </a:r>
            <a:r>
              <a:rPr sz="1200" spc="-5" dirty="0">
                <a:solidFill>
                  <a:srgbClr val="FFFFFF"/>
                </a:solidFill>
                <a:latin typeface="Gill Sans MT"/>
                <a:cs typeface="Gill Sans MT"/>
              </a:rPr>
              <a:t>with </a:t>
            </a:r>
            <a:r>
              <a:rPr sz="1200" spc="5" dirty="0">
                <a:solidFill>
                  <a:srgbClr val="FFFFFF"/>
                </a:solidFill>
                <a:latin typeface="Gill Sans MT"/>
                <a:cs typeface="Gill Sans MT"/>
              </a:rPr>
              <a:t>full </a:t>
            </a:r>
            <a:r>
              <a:rPr sz="1200" spc="-5" dirty="0">
                <a:solidFill>
                  <a:srgbClr val="FFFFFF"/>
                </a:solidFill>
                <a:latin typeface="Gill Sans MT"/>
                <a:cs typeface="Gill Sans MT"/>
              </a:rPr>
              <a:t>consideration </a:t>
            </a:r>
            <a:r>
              <a:rPr sz="1200" spc="-15" dirty="0">
                <a:solidFill>
                  <a:srgbClr val="FFFFFF"/>
                </a:solidFill>
                <a:latin typeface="Gill Sans MT"/>
                <a:cs typeface="Gill Sans MT"/>
              </a:rPr>
              <a:t>of </a:t>
            </a:r>
            <a:r>
              <a:rPr sz="1200" spc="-5" dirty="0">
                <a:solidFill>
                  <a:srgbClr val="FFFFFF"/>
                </a:solidFill>
                <a:latin typeface="Gill Sans MT"/>
                <a:cs typeface="Gill Sans MT"/>
              </a:rPr>
              <a:t>risk </a:t>
            </a:r>
            <a:r>
              <a:rPr sz="1200" dirty="0">
                <a:solidFill>
                  <a:srgbClr val="FFFFFF"/>
                </a:solidFill>
                <a:latin typeface="Gill Sans MT"/>
                <a:cs typeface="Gill Sans MT"/>
              </a:rPr>
              <a:t>and  </a:t>
            </a:r>
            <a:r>
              <a:rPr sz="1200" spc="-5" dirty="0">
                <a:solidFill>
                  <a:srgbClr val="FFFFFF"/>
                </a:solidFill>
                <a:latin typeface="Gill Sans MT"/>
                <a:cs typeface="Gill Sans MT"/>
              </a:rPr>
              <a:t>other</a:t>
            </a:r>
            <a:r>
              <a:rPr sz="1200" spc="-50" dirty="0">
                <a:solidFill>
                  <a:srgbClr val="FFFFFF"/>
                </a:solidFill>
                <a:latin typeface="Gill Sans MT"/>
                <a:cs typeface="Gill Sans MT"/>
              </a:rPr>
              <a:t> </a:t>
            </a:r>
            <a:r>
              <a:rPr sz="1200" dirty="0">
                <a:solidFill>
                  <a:srgbClr val="FFFFFF"/>
                </a:solidFill>
                <a:latin typeface="Gill Sans MT"/>
                <a:cs typeface="Gill Sans MT"/>
              </a:rPr>
              <a:t>contingencies.</a:t>
            </a:r>
            <a:endParaRPr sz="1200">
              <a:latin typeface="Gill Sans MT"/>
              <a:cs typeface="Gill Sans MT"/>
            </a:endParaRPr>
          </a:p>
        </p:txBody>
      </p:sp>
      <p:sp>
        <p:nvSpPr>
          <p:cNvPr id="13" name="object 13"/>
          <p:cNvSpPr txBox="1"/>
          <p:nvPr/>
        </p:nvSpPr>
        <p:spPr>
          <a:xfrm>
            <a:off x="3368928" y="6850760"/>
            <a:ext cx="2966720" cy="560705"/>
          </a:xfrm>
          <a:prstGeom prst="rect">
            <a:avLst/>
          </a:prstGeom>
        </p:spPr>
        <p:txBody>
          <a:bodyPr vert="horz" wrap="square" lIns="0" tIns="0" rIns="0" bIns="0" rtlCol="0">
            <a:spAutoFit/>
          </a:bodyPr>
          <a:lstStyle/>
          <a:p>
            <a:pPr marL="185420" marR="5080" indent="-172720">
              <a:lnSpc>
                <a:spcPts val="1440"/>
              </a:lnSpc>
              <a:buFont typeface="Arial"/>
              <a:buChar char="•"/>
              <a:tabLst>
                <a:tab pos="186055" algn="l"/>
              </a:tabLst>
            </a:pPr>
            <a:r>
              <a:rPr sz="1450" b="1" spc="-15" dirty="0">
                <a:solidFill>
                  <a:srgbClr val="FFFFFF"/>
                </a:solidFill>
                <a:latin typeface="Gill Sans MT"/>
                <a:cs typeface="Gill Sans MT"/>
              </a:rPr>
              <a:t>Active</a:t>
            </a:r>
            <a:r>
              <a:rPr sz="1450" b="1" spc="-320" dirty="0">
                <a:solidFill>
                  <a:srgbClr val="FFFFFF"/>
                </a:solidFill>
                <a:latin typeface="Gill Sans MT"/>
                <a:cs typeface="Gill Sans MT"/>
              </a:rPr>
              <a:t> </a:t>
            </a:r>
            <a:r>
              <a:rPr sz="1450" b="1" spc="5" dirty="0">
                <a:solidFill>
                  <a:srgbClr val="FFFFFF"/>
                </a:solidFill>
                <a:latin typeface="Gill Sans MT"/>
                <a:cs typeface="Gill Sans MT"/>
              </a:rPr>
              <a:t>Listeners:</a:t>
            </a:r>
            <a:r>
              <a:rPr sz="1200" spc="5" dirty="0">
                <a:solidFill>
                  <a:srgbClr val="FFFFFF"/>
                </a:solidFill>
                <a:latin typeface="Gill Sans MT"/>
                <a:cs typeface="Gill Sans MT"/>
              </a:rPr>
              <a:t>This includes </a:t>
            </a:r>
            <a:r>
              <a:rPr sz="1200" spc="-5" dirty="0">
                <a:solidFill>
                  <a:srgbClr val="FFFFFF"/>
                </a:solidFill>
                <a:latin typeface="Gill Sans MT"/>
                <a:cs typeface="Gill Sans MT"/>
              </a:rPr>
              <a:t>listening  </a:t>
            </a:r>
            <a:r>
              <a:rPr sz="1200" spc="-15" dirty="0">
                <a:solidFill>
                  <a:srgbClr val="FFFFFF"/>
                </a:solidFill>
                <a:latin typeface="Gill Sans MT"/>
                <a:cs typeface="Gill Sans MT"/>
              </a:rPr>
              <a:t>skills on </a:t>
            </a:r>
            <a:r>
              <a:rPr sz="1200" dirty="0">
                <a:solidFill>
                  <a:srgbClr val="FFFFFF"/>
                </a:solidFill>
                <a:latin typeface="Gill Sans MT"/>
                <a:cs typeface="Gill Sans MT"/>
              </a:rPr>
              <a:t>a </a:t>
            </a:r>
            <a:r>
              <a:rPr sz="1200" spc="-10" dirty="0">
                <a:solidFill>
                  <a:srgbClr val="FFFFFF"/>
                </a:solidFill>
                <a:latin typeface="Gill Sans MT"/>
                <a:cs typeface="Gill Sans MT"/>
              </a:rPr>
              <a:t>strategic level, </a:t>
            </a:r>
            <a:r>
              <a:rPr sz="1200" spc="-20" dirty="0">
                <a:solidFill>
                  <a:srgbClr val="FFFFFF"/>
                </a:solidFill>
                <a:latin typeface="Gill Sans MT"/>
                <a:cs typeface="Gill Sans MT"/>
              </a:rPr>
              <a:t>an </a:t>
            </a:r>
            <a:r>
              <a:rPr sz="1200" spc="-10" dirty="0">
                <a:solidFill>
                  <a:srgbClr val="FFFFFF"/>
                </a:solidFill>
                <a:latin typeface="Gill Sans MT"/>
                <a:cs typeface="Gill Sans MT"/>
              </a:rPr>
              <a:t>ability </a:t>
            </a:r>
            <a:r>
              <a:rPr sz="1200" dirty="0">
                <a:solidFill>
                  <a:srgbClr val="FFFFFF"/>
                </a:solidFill>
                <a:latin typeface="Gill Sans MT"/>
                <a:cs typeface="Gill Sans MT"/>
              </a:rPr>
              <a:t>to </a:t>
            </a:r>
            <a:r>
              <a:rPr sz="1200" spc="-5" dirty="0">
                <a:solidFill>
                  <a:srgbClr val="FFFFFF"/>
                </a:solidFill>
                <a:latin typeface="Gill Sans MT"/>
                <a:cs typeface="Gill Sans MT"/>
              </a:rPr>
              <a:t>hear  </a:t>
            </a:r>
            <a:r>
              <a:rPr sz="1200" dirty="0">
                <a:solidFill>
                  <a:srgbClr val="FFFFFF"/>
                </a:solidFill>
                <a:latin typeface="Gill Sans MT"/>
                <a:cs typeface="Gill Sans MT"/>
              </a:rPr>
              <a:t>what </a:t>
            </a:r>
            <a:r>
              <a:rPr sz="1200" spc="-15" dirty="0">
                <a:solidFill>
                  <a:srgbClr val="FFFFFF"/>
                </a:solidFill>
                <a:latin typeface="Gill Sans MT"/>
                <a:cs typeface="Gill Sans MT"/>
              </a:rPr>
              <a:t>is </a:t>
            </a:r>
            <a:r>
              <a:rPr sz="1200" spc="5" dirty="0">
                <a:solidFill>
                  <a:srgbClr val="FFFFFF"/>
                </a:solidFill>
                <a:latin typeface="Gill Sans MT"/>
                <a:cs typeface="Gill Sans MT"/>
              </a:rPr>
              <a:t>being </a:t>
            </a:r>
            <a:r>
              <a:rPr sz="1200" spc="-15" dirty="0">
                <a:solidFill>
                  <a:srgbClr val="FFFFFF"/>
                </a:solidFill>
                <a:latin typeface="Gill Sans MT"/>
                <a:cs typeface="Gill Sans MT"/>
              </a:rPr>
              <a:t>said </a:t>
            </a:r>
            <a:r>
              <a:rPr sz="1200" spc="-20" dirty="0">
                <a:solidFill>
                  <a:srgbClr val="FFFFFF"/>
                </a:solidFill>
                <a:latin typeface="Gill Sans MT"/>
                <a:cs typeface="Gill Sans MT"/>
              </a:rPr>
              <a:t>as </a:t>
            </a:r>
            <a:r>
              <a:rPr sz="1200" spc="-10" dirty="0">
                <a:solidFill>
                  <a:srgbClr val="FFFFFF"/>
                </a:solidFill>
                <a:latin typeface="Gill Sans MT"/>
                <a:cs typeface="Gill Sans MT"/>
              </a:rPr>
              <a:t>well </a:t>
            </a:r>
            <a:r>
              <a:rPr sz="1200" spc="-20" dirty="0">
                <a:solidFill>
                  <a:srgbClr val="FFFFFF"/>
                </a:solidFill>
                <a:latin typeface="Gill Sans MT"/>
                <a:cs typeface="Gill Sans MT"/>
              </a:rPr>
              <a:t>as </a:t>
            </a:r>
            <a:r>
              <a:rPr sz="1200" dirty="0">
                <a:solidFill>
                  <a:srgbClr val="FFFFFF"/>
                </a:solidFill>
                <a:latin typeface="Gill Sans MT"/>
                <a:cs typeface="Gill Sans MT"/>
              </a:rPr>
              <a:t>what </a:t>
            </a:r>
            <a:r>
              <a:rPr sz="1200" spc="-15" dirty="0">
                <a:solidFill>
                  <a:srgbClr val="FFFFFF"/>
                </a:solidFill>
                <a:latin typeface="Gill Sans MT"/>
                <a:cs typeface="Gill Sans MT"/>
              </a:rPr>
              <a:t>is</a:t>
            </a:r>
            <a:r>
              <a:rPr sz="1200" spc="110" dirty="0">
                <a:solidFill>
                  <a:srgbClr val="FFFFFF"/>
                </a:solidFill>
                <a:latin typeface="Gill Sans MT"/>
                <a:cs typeface="Gill Sans MT"/>
              </a:rPr>
              <a:t> </a:t>
            </a:r>
            <a:r>
              <a:rPr sz="1200" spc="10" dirty="0">
                <a:solidFill>
                  <a:srgbClr val="FFFFFF"/>
                </a:solidFill>
                <a:latin typeface="Gill Sans MT"/>
                <a:cs typeface="Gill Sans MT"/>
              </a:rPr>
              <a:t>not.</a:t>
            </a:r>
            <a:endParaRPr sz="1200">
              <a:latin typeface="Gill Sans MT"/>
              <a:cs typeface="Gill Sans MT"/>
            </a:endParaRPr>
          </a:p>
        </p:txBody>
      </p:sp>
      <p:sp>
        <p:nvSpPr>
          <p:cNvPr id="14" name="object 14"/>
          <p:cNvSpPr txBox="1"/>
          <p:nvPr/>
        </p:nvSpPr>
        <p:spPr>
          <a:xfrm>
            <a:off x="3368928" y="4127246"/>
            <a:ext cx="5784850" cy="239395"/>
          </a:xfrm>
          <a:prstGeom prst="rect">
            <a:avLst/>
          </a:prstGeom>
        </p:spPr>
        <p:txBody>
          <a:bodyPr vert="horz" wrap="square" lIns="0" tIns="0" rIns="0" bIns="0" rtlCol="0">
            <a:spAutoFit/>
          </a:bodyPr>
          <a:lstStyle/>
          <a:p>
            <a:pPr marL="185420" indent="-172720">
              <a:lnSpc>
                <a:spcPct val="100000"/>
              </a:lnSpc>
              <a:buFont typeface="Arial"/>
              <a:buChar char="•"/>
              <a:tabLst>
                <a:tab pos="186055" algn="l"/>
              </a:tabLst>
            </a:pPr>
            <a:r>
              <a:rPr sz="1450" b="1" spc="-10" dirty="0">
                <a:solidFill>
                  <a:srgbClr val="FFFFFF"/>
                </a:solidFill>
                <a:latin typeface="Gill Sans MT"/>
                <a:cs typeface="Gill Sans MT"/>
              </a:rPr>
              <a:t>Ethics &amp; </a:t>
            </a:r>
            <a:r>
              <a:rPr sz="1450" b="1" spc="5" dirty="0">
                <a:solidFill>
                  <a:srgbClr val="FFFFFF"/>
                </a:solidFill>
                <a:latin typeface="Gill Sans MT"/>
                <a:cs typeface="Gill Sans MT"/>
              </a:rPr>
              <a:t>Integrity:</a:t>
            </a:r>
            <a:r>
              <a:rPr sz="1200" spc="5" dirty="0">
                <a:solidFill>
                  <a:srgbClr val="FFFFFF"/>
                </a:solidFill>
                <a:latin typeface="Gill Sans MT"/>
                <a:cs typeface="Gill Sans MT"/>
              </a:rPr>
              <a:t>According </a:t>
            </a:r>
            <a:r>
              <a:rPr sz="1200" dirty="0">
                <a:solidFill>
                  <a:srgbClr val="FFFFFF"/>
                </a:solidFill>
                <a:latin typeface="Gill Sans MT"/>
                <a:cs typeface="Gill Sans MT"/>
              </a:rPr>
              <a:t>to </a:t>
            </a:r>
            <a:r>
              <a:rPr sz="1200" spc="-15" dirty="0">
                <a:solidFill>
                  <a:srgbClr val="FFFFFF"/>
                </a:solidFill>
                <a:latin typeface="Gill Sans MT"/>
                <a:cs typeface="Gill Sans MT"/>
              </a:rPr>
              <a:t>Gallop,  </a:t>
            </a:r>
            <a:r>
              <a:rPr sz="1450" spc="-5" dirty="0">
                <a:solidFill>
                  <a:srgbClr val="FFFFFF"/>
                </a:solidFill>
                <a:latin typeface="Arial"/>
                <a:cs typeface="Arial"/>
              </a:rPr>
              <a:t>•</a:t>
            </a:r>
            <a:r>
              <a:rPr sz="1450" spc="10" dirty="0">
                <a:solidFill>
                  <a:srgbClr val="FFFFFF"/>
                </a:solidFill>
                <a:latin typeface="Arial"/>
                <a:cs typeface="Arial"/>
              </a:rPr>
              <a:t> </a:t>
            </a:r>
            <a:r>
              <a:rPr sz="1450" b="1" spc="5" dirty="0">
                <a:solidFill>
                  <a:srgbClr val="FFFFFF"/>
                </a:solidFill>
                <a:latin typeface="Gill Sans MT"/>
                <a:cs typeface="Gill Sans MT"/>
              </a:rPr>
              <a:t>Clear </a:t>
            </a:r>
            <a:r>
              <a:rPr sz="1450" b="1" spc="-10" dirty="0">
                <a:solidFill>
                  <a:srgbClr val="FFFFFF"/>
                </a:solidFill>
                <a:latin typeface="Gill Sans MT"/>
                <a:cs typeface="Gill Sans MT"/>
              </a:rPr>
              <a:t>Communicators:</a:t>
            </a:r>
            <a:r>
              <a:rPr sz="1200" spc="-10" dirty="0">
                <a:solidFill>
                  <a:srgbClr val="FFFFFF"/>
                </a:solidFill>
                <a:latin typeface="Gill Sans MT"/>
                <a:cs typeface="Gill Sans MT"/>
              </a:rPr>
              <a:t>Ability </a:t>
            </a:r>
            <a:r>
              <a:rPr sz="1200" dirty="0">
                <a:solidFill>
                  <a:srgbClr val="FFFFFF"/>
                </a:solidFill>
                <a:latin typeface="Gill Sans MT"/>
                <a:cs typeface="Gill Sans MT"/>
              </a:rPr>
              <a:t>to</a:t>
            </a:r>
            <a:endParaRPr sz="1200">
              <a:latin typeface="Gill Sans MT"/>
              <a:cs typeface="Gill Sans MT"/>
            </a:endParaRPr>
          </a:p>
        </p:txBody>
      </p:sp>
      <p:sp>
        <p:nvSpPr>
          <p:cNvPr id="15" name="object 15"/>
          <p:cNvSpPr txBox="1"/>
          <p:nvPr/>
        </p:nvSpPr>
        <p:spPr>
          <a:xfrm>
            <a:off x="3541776" y="4342129"/>
            <a:ext cx="5687695" cy="200660"/>
          </a:xfrm>
          <a:prstGeom prst="rect">
            <a:avLst/>
          </a:prstGeom>
        </p:spPr>
        <p:txBody>
          <a:bodyPr vert="horz" wrap="square" lIns="0" tIns="0" rIns="0" bIns="0" rtlCol="0">
            <a:spAutoFit/>
          </a:bodyPr>
          <a:lstStyle/>
          <a:p>
            <a:pPr marL="12700">
              <a:lnSpc>
                <a:spcPct val="100000"/>
              </a:lnSpc>
              <a:tabLst>
                <a:tab pos="3083560" algn="l"/>
              </a:tabLst>
            </a:pPr>
            <a:r>
              <a:rPr sz="1200" spc="10" dirty="0">
                <a:solidFill>
                  <a:srgbClr val="FFFFFF"/>
                </a:solidFill>
                <a:latin typeface="Gill Sans MT"/>
                <a:cs typeface="Gill Sans MT"/>
              </a:rPr>
              <a:t>nursing </a:t>
            </a:r>
            <a:r>
              <a:rPr sz="1200" spc="-15" dirty="0">
                <a:solidFill>
                  <a:srgbClr val="FFFFFF"/>
                </a:solidFill>
                <a:latin typeface="Gill Sans MT"/>
                <a:cs typeface="Gill Sans MT"/>
              </a:rPr>
              <a:t>is </a:t>
            </a:r>
            <a:r>
              <a:rPr sz="1200" dirty="0">
                <a:solidFill>
                  <a:srgbClr val="FFFFFF"/>
                </a:solidFill>
                <a:latin typeface="Gill Sans MT"/>
                <a:cs typeface="Gill Sans MT"/>
              </a:rPr>
              <a:t>considered </a:t>
            </a:r>
            <a:r>
              <a:rPr sz="1200" spc="10" dirty="0">
                <a:solidFill>
                  <a:srgbClr val="FFFFFF"/>
                </a:solidFill>
                <a:latin typeface="Gill Sans MT"/>
                <a:cs typeface="Gill Sans MT"/>
              </a:rPr>
              <a:t>the</a:t>
            </a:r>
            <a:r>
              <a:rPr sz="1200" spc="-150" dirty="0">
                <a:solidFill>
                  <a:srgbClr val="FFFFFF"/>
                </a:solidFill>
                <a:latin typeface="Gill Sans MT"/>
                <a:cs typeface="Gill Sans MT"/>
              </a:rPr>
              <a:t> </a:t>
            </a:r>
            <a:r>
              <a:rPr sz="1200" spc="-15" dirty="0">
                <a:solidFill>
                  <a:srgbClr val="FFFFFF"/>
                </a:solidFill>
                <a:latin typeface="Gill Sans MT"/>
                <a:cs typeface="Gill Sans MT"/>
              </a:rPr>
              <a:t>most</a:t>
            </a:r>
            <a:r>
              <a:rPr sz="1200" spc="75" dirty="0">
                <a:solidFill>
                  <a:srgbClr val="FFFFFF"/>
                </a:solidFill>
                <a:latin typeface="Gill Sans MT"/>
                <a:cs typeface="Gill Sans MT"/>
              </a:rPr>
              <a:t> </a:t>
            </a:r>
            <a:r>
              <a:rPr sz="1200" spc="5" dirty="0">
                <a:solidFill>
                  <a:srgbClr val="FFFFFF"/>
                </a:solidFill>
                <a:latin typeface="Gill Sans MT"/>
                <a:cs typeface="Gill Sans MT"/>
              </a:rPr>
              <a:t>honest	</a:t>
            </a:r>
            <a:r>
              <a:rPr sz="1200" spc="-5" dirty="0">
                <a:solidFill>
                  <a:srgbClr val="FFFFFF"/>
                </a:solidFill>
                <a:latin typeface="Gill Sans MT"/>
                <a:cs typeface="Gill Sans MT"/>
              </a:rPr>
              <a:t>explain </a:t>
            </a:r>
            <a:r>
              <a:rPr sz="1200" spc="10" dirty="0">
                <a:solidFill>
                  <a:srgbClr val="FFFFFF"/>
                </a:solidFill>
                <a:latin typeface="Gill Sans MT"/>
                <a:cs typeface="Gill Sans MT"/>
              </a:rPr>
              <a:t>the </a:t>
            </a:r>
            <a:r>
              <a:rPr sz="1200" spc="-10" dirty="0">
                <a:solidFill>
                  <a:srgbClr val="FFFFFF"/>
                </a:solidFill>
                <a:latin typeface="Gill Sans MT"/>
                <a:cs typeface="Gill Sans MT"/>
              </a:rPr>
              <a:t>complexities </a:t>
            </a:r>
            <a:r>
              <a:rPr sz="1200" spc="-15" dirty="0">
                <a:solidFill>
                  <a:srgbClr val="FFFFFF"/>
                </a:solidFill>
                <a:latin typeface="Gill Sans MT"/>
                <a:cs typeface="Gill Sans MT"/>
              </a:rPr>
              <a:t>of </a:t>
            </a:r>
            <a:r>
              <a:rPr sz="1200" spc="10" dirty="0">
                <a:solidFill>
                  <a:srgbClr val="FFFFFF"/>
                </a:solidFill>
                <a:latin typeface="Gill Sans MT"/>
                <a:cs typeface="Gill Sans MT"/>
              </a:rPr>
              <a:t>the</a:t>
            </a:r>
            <a:r>
              <a:rPr sz="1200" spc="75" dirty="0">
                <a:solidFill>
                  <a:srgbClr val="FFFFFF"/>
                </a:solidFill>
                <a:latin typeface="Gill Sans MT"/>
                <a:cs typeface="Gill Sans MT"/>
              </a:rPr>
              <a:t> </a:t>
            </a:r>
            <a:r>
              <a:rPr sz="1200" spc="-5" dirty="0">
                <a:solidFill>
                  <a:srgbClr val="FFFFFF"/>
                </a:solidFill>
                <a:latin typeface="Gill Sans MT"/>
                <a:cs typeface="Gill Sans MT"/>
              </a:rPr>
              <a:t>healthcare</a:t>
            </a:r>
            <a:endParaRPr sz="1200">
              <a:latin typeface="Gill Sans MT"/>
              <a:cs typeface="Gill Sans MT"/>
            </a:endParaRPr>
          </a:p>
        </p:txBody>
      </p:sp>
      <p:sp>
        <p:nvSpPr>
          <p:cNvPr id="16" name="object 16"/>
          <p:cNvSpPr txBox="1"/>
          <p:nvPr/>
        </p:nvSpPr>
        <p:spPr>
          <a:xfrm>
            <a:off x="3541776" y="4525264"/>
            <a:ext cx="5949950" cy="383540"/>
          </a:xfrm>
          <a:prstGeom prst="rect">
            <a:avLst/>
          </a:prstGeom>
        </p:spPr>
        <p:txBody>
          <a:bodyPr vert="horz" wrap="square" lIns="0" tIns="0" rIns="0" bIns="0" rtlCol="0">
            <a:spAutoFit/>
          </a:bodyPr>
          <a:lstStyle/>
          <a:p>
            <a:pPr marL="12700">
              <a:lnSpc>
                <a:spcPct val="100000"/>
              </a:lnSpc>
              <a:tabLst>
                <a:tab pos="3083560" algn="l"/>
              </a:tabLst>
            </a:pPr>
            <a:r>
              <a:rPr sz="1200" spc="-5" dirty="0">
                <a:solidFill>
                  <a:srgbClr val="FFFFFF"/>
                </a:solidFill>
                <a:latin typeface="Gill Sans MT"/>
                <a:cs typeface="Gill Sans MT"/>
              </a:rPr>
              <a:t>profession </a:t>
            </a:r>
            <a:r>
              <a:rPr sz="1200" dirty="0">
                <a:solidFill>
                  <a:srgbClr val="FFFFFF"/>
                </a:solidFill>
                <a:latin typeface="Gill Sans MT"/>
                <a:cs typeface="Gill Sans MT"/>
              </a:rPr>
              <a:t>and has been </a:t>
            </a:r>
            <a:r>
              <a:rPr sz="1200" spc="-5" dirty="0">
                <a:solidFill>
                  <a:srgbClr val="FFFFFF"/>
                </a:solidFill>
                <a:latin typeface="Gill Sans MT"/>
                <a:cs typeface="Gill Sans MT"/>
              </a:rPr>
              <a:t>for </a:t>
            </a:r>
            <a:r>
              <a:rPr sz="1200" spc="10" dirty="0">
                <a:solidFill>
                  <a:srgbClr val="FFFFFF"/>
                </a:solidFill>
                <a:latin typeface="Gill Sans MT"/>
                <a:cs typeface="Gill Sans MT"/>
              </a:rPr>
              <a:t>the </a:t>
            </a:r>
            <a:r>
              <a:rPr sz="1200" dirty="0">
                <a:solidFill>
                  <a:srgbClr val="FFFFFF"/>
                </a:solidFill>
                <a:latin typeface="Gill Sans MT"/>
                <a:cs typeface="Gill Sans MT"/>
              </a:rPr>
              <a:t>past</a:t>
            </a:r>
            <a:r>
              <a:rPr sz="1200" spc="-90" dirty="0">
                <a:solidFill>
                  <a:srgbClr val="FFFFFF"/>
                </a:solidFill>
                <a:latin typeface="Gill Sans MT"/>
                <a:cs typeface="Gill Sans MT"/>
              </a:rPr>
              <a:t> </a:t>
            </a:r>
            <a:r>
              <a:rPr sz="1200" spc="15" dirty="0">
                <a:solidFill>
                  <a:srgbClr val="FFFFFF"/>
                </a:solidFill>
                <a:latin typeface="Gill Sans MT"/>
                <a:cs typeface="Gill Sans MT"/>
              </a:rPr>
              <a:t>15</a:t>
            </a:r>
            <a:r>
              <a:rPr sz="1200" spc="-50" dirty="0">
                <a:solidFill>
                  <a:srgbClr val="FFFFFF"/>
                </a:solidFill>
                <a:latin typeface="Gill Sans MT"/>
                <a:cs typeface="Gill Sans MT"/>
              </a:rPr>
              <a:t> </a:t>
            </a:r>
            <a:r>
              <a:rPr sz="1200" spc="-5" dirty="0">
                <a:solidFill>
                  <a:srgbClr val="FFFFFF"/>
                </a:solidFill>
                <a:latin typeface="Gill Sans MT"/>
                <a:cs typeface="Gill Sans MT"/>
              </a:rPr>
              <a:t>years.	</a:t>
            </a:r>
            <a:r>
              <a:rPr sz="1200" spc="10" dirty="0">
                <a:solidFill>
                  <a:srgbClr val="FFFFFF"/>
                </a:solidFill>
                <a:latin typeface="Gill Sans MT"/>
                <a:cs typeface="Gill Sans MT"/>
              </a:rPr>
              <a:t>industry </a:t>
            </a:r>
            <a:r>
              <a:rPr sz="1200" dirty="0">
                <a:solidFill>
                  <a:srgbClr val="FFFFFF"/>
                </a:solidFill>
                <a:latin typeface="Gill Sans MT"/>
                <a:cs typeface="Gill Sans MT"/>
              </a:rPr>
              <a:t>and healthcare processes </a:t>
            </a:r>
            <a:r>
              <a:rPr sz="1200" spc="-15" dirty="0">
                <a:solidFill>
                  <a:srgbClr val="FFFFFF"/>
                </a:solidFill>
                <a:latin typeface="Gill Sans MT"/>
                <a:cs typeface="Gill Sans MT"/>
              </a:rPr>
              <a:t>in </a:t>
            </a:r>
            <a:r>
              <a:rPr sz="1200" spc="-10" dirty="0">
                <a:solidFill>
                  <a:srgbClr val="FFFFFF"/>
                </a:solidFill>
                <a:latin typeface="Gill Sans MT"/>
                <a:cs typeface="Gill Sans MT"/>
              </a:rPr>
              <a:t>clear</a:t>
            </a:r>
            <a:r>
              <a:rPr sz="1200" spc="-150" dirty="0">
                <a:solidFill>
                  <a:srgbClr val="FFFFFF"/>
                </a:solidFill>
                <a:latin typeface="Gill Sans MT"/>
                <a:cs typeface="Gill Sans MT"/>
              </a:rPr>
              <a:t> </a:t>
            </a:r>
            <a:r>
              <a:rPr sz="1200" dirty="0">
                <a:solidFill>
                  <a:srgbClr val="FFFFFF"/>
                </a:solidFill>
                <a:latin typeface="Gill Sans MT"/>
                <a:cs typeface="Gill Sans MT"/>
              </a:rPr>
              <a:t>and</a:t>
            </a:r>
            <a:endParaRPr sz="1200">
              <a:latin typeface="Gill Sans MT"/>
              <a:cs typeface="Gill Sans MT"/>
            </a:endParaRPr>
          </a:p>
          <a:p>
            <a:pPr marL="3083560">
              <a:lnSpc>
                <a:spcPct val="100000"/>
              </a:lnSpc>
            </a:pPr>
            <a:r>
              <a:rPr sz="1200" spc="5" dirty="0">
                <a:solidFill>
                  <a:srgbClr val="FFFFFF"/>
                </a:solidFill>
                <a:latin typeface="Gill Sans MT"/>
                <a:cs typeface="Gill Sans MT"/>
              </a:rPr>
              <a:t>understandable</a:t>
            </a:r>
            <a:r>
              <a:rPr sz="1200" spc="-160" dirty="0">
                <a:solidFill>
                  <a:srgbClr val="FFFFFF"/>
                </a:solidFill>
                <a:latin typeface="Gill Sans MT"/>
                <a:cs typeface="Gill Sans MT"/>
              </a:rPr>
              <a:t> </a:t>
            </a:r>
            <a:r>
              <a:rPr sz="1200" spc="-15" dirty="0">
                <a:solidFill>
                  <a:srgbClr val="FFFFFF"/>
                </a:solidFill>
                <a:latin typeface="Gill Sans MT"/>
                <a:cs typeface="Gill Sans MT"/>
              </a:rPr>
              <a:t>language.</a:t>
            </a:r>
            <a:endParaRPr sz="1200">
              <a:latin typeface="Gill Sans MT"/>
              <a:cs typeface="Gill Sans MT"/>
            </a:endParaRPr>
          </a:p>
        </p:txBody>
      </p:sp>
      <p:sp>
        <p:nvSpPr>
          <p:cNvPr id="17" name="object 17"/>
          <p:cNvSpPr txBox="1"/>
          <p:nvPr/>
        </p:nvSpPr>
        <p:spPr>
          <a:xfrm>
            <a:off x="6440170" y="5182361"/>
            <a:ext cx="2757805" cy="377825"/>
          </a:xfrm>
          <a:prstGeom prst="rect">
            <a:avLst/>
          </a:prstGeom>
        </p:spPr>
        <p:txBody>
          <a:bodyPr vert="horz" wrap="square" lIns="0" tIns="0" rIns="0" bIns="0" rtlCol="0">
            <a:spAutoFit/>
          </a:bodyPr>
          <a:lstStyle/>
          <a:p>
            <a:pPr marL="185420" marR="5080" indent="-172720">
              <a:lnSpc>
                <a:spcPts val="1440"/>
              </a:lnSpc>
              <a:buFont typeface="Arial"/>
              <a:buChar char="•"/>
              <a:tabLst>
                <a:tab pos="186055" algn="l"/>
              </a:tabLst>
            </a:pPr>
            <a:r>
              <a:rPr sz="1450" b="1" spc="-5" dirty="0">
                <a:solidFill>
                  <a:srgbClr val="FFFFFF"/>
                </a:solidFill>
                <a:latin typeface="Gill Sans MT"/>
                <a:cs typeface="Gill Sans MT"/>
              </a:rPr>
              <a:t>Decisiveness:</a:t>
            </a:r>
            <a:r>
              <a:rPr sz="1200" spc="-5" dirty="0">
                <a:solidFill>
                  <a:srgbClr val="FFFFFF"/>
                </a:solidFill>
                <a:latin typeface="Gill Sans MT"/>
                <a:cs typeface="Gill Sans MT"/>
              </a:rPr>
              <a:t>The </a:t>
            </a:r>
            <a:r>
              <a:rPr sz="1200" spc="-10" dirty="0">
                <a:solidFill>
                  <a:srgbClr val="FFFFFF"/>
                </a:solidFill>
                <a:latin typeface="Gill Sans MT"/>
                <a:cs typeface="Gill Sans MT"/>
              </a:rPr>
              <a:t>ability </a:t>
            </a:r>
            <a:r>
              <a:rPr sz="1200" dirty="0">
                <a:solidFill>
                  <a:srgbClr val="FFFFFF"/>
                </a:solidFill>
                <a:latin typeface="Gill Sans MT"/>
                <a:cs typeface="Gill Sans MT"/>
              </a:rPr>
              <a:t>to </a:t>
            </a:r>
            <a:r>
              <a:rPr sz="1200" spc="-15" dirty="0">
                <a:solidFill>
                  <a:srgbClr val="FFFFFF"/>
                </a:solidFill>
                <a:latin typeface="Gill Sans MT"/>
                <a:cs typeface="Gill Sans MT"/>
              </a:rPr>
              <a:t>take </a:t>
            </a:r>
            <a:r>
              <a:rPr sz="1200" spc="-5" dirty="0">
                <a:solidFill>
                  <a:srgbClr val="FFFFFF"/>
                </a:solidFill>
                <a:latin typeface="Gill Sans MT"/>
                <a:cs typeface="Gill Sans MT"/>
              </a:rPr>
              <a:t>bold  </a:t>
            </a:r>
            <a:r>
              <a:rPr sz="1200" spc="-10" dirty="0">
                <a:solidFill>
                  <a:srgbClr val="FFFFFF"/>
                </a:solidFill>
                <a:latin typeface="Gill Sans MT"/>
                <a:cs typeface="Gill Sans MT"/>
              </a:rPr>
              <a:t>action </a:t>
            </a:r>
            <a:r>
              <a:rPr sz="1200" spc="5" dirty="0">
                <a:solidFill>
                  <a:srgbClr val="FFFFFF"/>
                </a:solidFill>
                <a:latin typeface="Gill Sans MT"/>
                <a:cs typeface="Gill Sans MT"/>
              </a:rPr>
              <a:t>when</a:t>
            </a:r>
            <a:r>
              <a:rPr sz="1200" spc="-80" dirty="0">
                <a:solidFill>
                  <a:srgbClr val="FFFFFF"/>
                </a:solidFill>
                <a:latin typeface="Gill Sans MT"/>
                <a:cs typeface="Gill Sans MT"/>
              </a:rPr>
              <a:t> </a:t>
            </a:r>
            <a:r>
              <a:rPr sz="1200" spc="-5" dirty="0">
                <a:solidFill>
                  <a:srgbClr val="FFFFFF"/>
                </a:solidFill>
                <a:latin typeface="Gill Sans MT"/>
                <a:cs typeface="Gill Sans MT"/>
              </a:rPr>
              <a:t>necessary.</a:t>
            </a:r>
            <a:endParaRPr sz="1200">
              <a:latin typeface="Gill Sans MT"/>
              <a:cs typeface="Gill Sans MT"/>
            </a:endParaRPr>
          </a:p>
        </p:txBody>
      </p:sp>
      <p:sp>
        <p:nvSpPr>
          <p:cNvPr id="18" name="object 18"/>
          <p:cNvSpPr txBox="1"/>
          <p:nvPr/>
        </p:nvSpPr>
        <p:spPr>
          <a:xfrm>
            <a:off x="3368928" y="5795645"/>
            <a:ext cx="5674360" cy="239395"/>
          </a:xfrm>
          <a:prstGeom prst="rect">
            <a:avLst/>
          </a:prstGeom>
        </p:spPr>
        <p:txBody>
          <a:bodyPr vert="horz" wrap="square" lIns="0" tIns="0" rIns="0" bIns="0" rtlCol="0">
            <a:spAutoFit/>
          </a:bodyPr>
          <a:lstStyle/>
          <a:p>
            <a:pPr marL="185420" indent="-172720">
              <a:lnSpc>
                <a:spcPct val="100000"/>
              </a:lnSpc>
              <a:buFont typeface="Arial"/>
              <a:buChar char="•"/>
              <a:tabLst>
                <a:tab pos="186055" algn="l"/>
              </a:tabLst>
            </a:pPr>
            <a:r>
              <a:rPr sz="1450" b="1" spc="-5" dirty="0">
                <a:solidFill>
                  <a:srgbClr val="FFFFFF"/>
                </a:solidFill>
                <a:latin typeface="Gill Sans MT"/>
                <a:cs typeface="Gill Sans MT"/>
              </a:rPr>
              <a:t>Operations</a:t>
            </a:r>
            <a:r>
              <a:rPr sz="1450" b="1" spc="-220" dirty="0">
                <a:solidFill>
                  <a:srgbClr val="FFFFFF"/>
                </a:solidFill>
                <a:latin typeface="Gill Sans MT"/>
                <a:cs typeface="Gill Sans MT"/>
              </a:rPr>
              <a:t> </a:t>
            </a:r>
            <a:r>
              <a:rPr sz="1450" b="1" spc="-5" dirty="0">
                <a:solidFill>
                  <a:srgbClr val="FFFFFF"/>
                </a:solidFill>
                <a:latin typeface="Gill Sans MT"/>
                <a:cs typeface="Gill Sans MT"/>
              </a:rPr>
              <a:t>Experience:</a:t>
            </a:r>
            <a:r>
              <a:rPr sz="1200" spc="-5" dirty="0">
                <a:solidFill>
                  <a:srgbClr val="FFFFFF"/>
                </a:solidFill>
                <a:latin typeface="Gill Sans MT"/>
                <a:cs typeface="Gill Sans MT"/>
              </a:rPr>
              <a:t>RNs</a:t>
            </a:r>
            <a:r>
              <a:rPr sz="1200" spc="-75" dirty="0">
                <a:solidFill>
                  <a:srgbClr val="FFFFFF"/>
                </a:solidFill>
                <a:latin typeface="Gill Sans MT"/>
                <a:cs typeface="Gill Sans MT"/>
              </a:rPr>
              <a:t> </a:t>
            </a:r>
            <a:r>
              <a:rPr sz="1200" spc="10" dirty="0">
                <a:solidFill>
                  <a:srgbClr val="FFFFFF"/>
                </a:solidFill>
                <a:latin typeface="Gill Sans MT"/>
                <a:cs typeface="Gill Sans MT"/>
              </a:rPr>
              <a:t>bring</a:t>
            </a:r>
            <a:r>
              <a:rPr sz="1200" spc="-45" dirty="0">
                <a:solidFill>
                  <a:srgbClr val="FFFFFF"/>
                </a:solidFill>
                <a:latin typeface="Gill Sans MT"/>
                <a:cs typeface="Gill Sans MT"/>
              </a:rPr>
              <a:t> </a:t>
            </a:r>
            <a:r>
              <a:rPr sz="1200" spc="-20" dirty="0">
                <a:solidFill>
                  <a:srgbClr val="FFFFFF"/>
                </a:solidFill>
                <a:latin typeface="Gill Sans MT"/>
                <a:cs typeface="Gill Sans MT"/>
              </a:rPr>
              <a:t>an </a:t>
            </a:r>
            <a:r>
              <a:rPr sz="1200" spc="105" dirty="0">
                <a:solidFill>
                  <a:srgbClr val="FFFFFF"/>
                </a:solidFill>
                <a:latin typeface="Gill Sans MT"/>
                <a:cs typeface="Gill Sans MT"/>
              </a:rPr>
              <a:t> </a:t>
            </a:r>
            <a:r>
              <a:rPr sz="1450" spc="-5" dirty="0">
                <a:solidFill>
                  <a:srgbClr val="FFFFFF"/>
                </a:solidFill>
                <a:latin typeface="Arial"/>
                <a:cs typeface="Arial"/>
              </a:rPr>
              <a:t>• </a:t>
            </a:r>
            <a:r>
              <a:rPr sz="1450" spc="65" dirty="0">
                <a:solidFill>
                  <a:srgbClr val="FFFFFF"/>
                </a:solidFill>
                <a:latin typeface="Arial"/>
                <a:cs typeface="Arial"/>
              </a:rPr>
              <a:t> </a:t>
            </a:r>
            <a:r>
              <a:rPr sz="1450" b="1" spc="-10" dirty="0">
                <a:solidFill>
                  <a:srgbClr val="FFFFFF"/>
                </a:solidFill>
                <a:latin typeface="Gill Sans MT"/>
                <a:cs typeface="Gill Sans MT"/>
              </a:rPr>
              <a:t>Focus</a:t>
            </a:r>
            <a:r>
              <a:rPr sz="1450" b="1" spc="-130" dirty="0">
                <a:solidFill>
                  <a:srgbClr val="FFFFFF"/>
                </a:solidFill>
                <a:latin typeface="Gill Sans MT"/>
                <a:cs typeface="Gill Sans MT"/>
              </a:rPr>
              <a:t> </a:t>
            </a:r>
            <a:r>
              <a:rPr sz="1450" b="1" spc="5" dirty="0">
                <a:solidFill>
                  <a:srgbClr val="FFFFFF"/>
                </a:solidFill>
                <a:latin typeface="Gill Sans MT"/>
                <a:cs typeface="Gill Sans MT"/>
              </a:rPr>
              <a:t>on</a:t>
            </a:r>
            <a:r>
              <a:rPr sz="1450" b="1" spc="-125" dirty="0">
                <a:solidFill>
                  <a:srgbClr val="FFFFFF"/>
                </a:solidFill>
                <a:latin typeface="Gill Sans MT"/>
                <a:cs typeface="Gill Sans MT"/>
              </a:rPr>
              <a:t> </a:t>
            </a:r>
            <a:r>
              <a:rPr sz="1450" b="1" spc="5" dirty="0">
                <a:solidFill>
                  <a:srgbClr val="FFFFFF"/>
                </a:solidFill>
                <a:latin typeface="Gill Sans MT"/>
                <a:cs typeface="Gill Sans MT"/>
              </a:rPr>
              <a:t>Outcomes:</a:t>
            </a:r>
            <a:r>
              <a:rPr sz="1200" spc="5" dirty="0">
                <a:solidFill>
                  <a:srgbClr val="FFFFFF"/>
                </a:solidFill>
                <a:latin typeface="Gill Sans MT"/>
                <a:cs typeface="Gill Sans MT"/>
              </a:rPr>
              <a:t>A</a:t>
            </a:r>
            <a:r>
              <a:rPr sz="1200" spc="-95" dirty="0">
                <a:solidFill>
                  <a:srgbClr val="FFFFFF"/>
                </a:solidFill>
                <a:latin typeface="Gill Sans MT"/>
                <a:cs typeface="Gill Sans MT"/>
              </a:rPr>
              <a:t> </a:t>
            </a:r>
            <a:r>
              <a:rPr sz="1200" spc="10" dirty="0">
                <a:solidFill>
                  <a:srgbClr val="FFFFFF"/>
                </a:solidFill>
                <a:latin typeface="Gill Sans MT"/>
                <a:cs typeface="Gill Sans MT"/>
              </a:rPr>
              <a:t>focus</a:t>
            </a:r>
            <a:r>
              <a:rPr sz="1200" spc="-80" dirty="0">
                <a:solidFill>
                  <a:srgbClr val="FFFFFF"/>
                </a:solidFill>
                <a:latin typeface="Gill Sans MT"/>
                <a:cs typeface="Gill Sans MT"/>
              </a:rPr>
              <a:t> </a:t>
            </a:r>
            <a:r>
              <a:rPr sz="1200" spc="-15" dirty="0">
                <a:solidFill>
                  <a:srgbClr val="FFFFFF"/>
                </a:solidFill>
                <a:latin typeface="Gill Sans MT"/>
                <a:cs typeface="Gill Sans MT"/>
              </a:rPr>
              <a:t>on</a:t>
            </a:r>
            <a:endParaRPr sz="1200">
              <a:latin typeface="Gill Sans MT"/>
              <a:cs typeface="Gill Sans MT"/>
            </a:endParaRPr>
          </a:p>
        </p:txBody>
      </p:sp>
      <p:sp>
        <p:nvSpPr>
          <p:cNvPr id="19" name="object 19"/>
          <p:cNvSpPr txBox="1"/>
          <p:nvPr/>
        </p:nvSpPr>
        <p:spPr>
          <a:xfrm>
            <a:off x="6613143" y="6010528"/>
            <a:ext cx="2757170" cy="383540"/>
          </a:xfrm>
          <a:prstGeom prst="rect">
            <a:avLst/>
          </a:prstGeom>
        </p:spPr>
        <p:txBody>
          <a:bodyPr vert="horz" wrap="square" lIns="0" tIns="0" rIns="0" bIns="0" rtlCol="0">
            <a:spAutoFit/>
          </a:bodyPr>
          <a:lstStyle/>
          <a:p>
            <a:pPr marL="12700">
              <a:lnSpc>
                <a:spcPct val="100000"/>
              </a:lnSpc>
            </a:pPr>
            <a:r>
              <a:rPr sz="1200" spc="-5" dirty="0">
                <a:solidFill>
                  <a:srgbClr val="FFFFFF"/>
                </a:solidFill>
                <a:latin typeface="Gill Sans MT"/>
                <a:cs typeface="Gill Sans MT"/>
              </a:rPr>
              <a:t>outcome-based decision </a:t>
            </a:r>
            <a:r>
              <a:rPr sz="1200" spc="-15" dirty="0">
                <a:solidFill>
                  <a:srgbClr val="FFFFFF"/>
                </a:solidFill>
                <a:latin typeface="Gill Sans MT"/>
                <a:cs typeface="Gill Sans MT"/>
              </a:rPr>
              <a:t>making </a:t>
            </a:r>
            <a:r>
              <a:rPr sz="1200" dirty="0">
                <a:solidFill>
                  <a:srgbClr val="FFFFFF"/>
                </a:solidFill>
                <a:latin typeface="Gill Sans MT"/>
                <a:cs typeface="Gill Sans MT"/>
              </a:rPr>
              <a:t>and</a:t>
            </a:r>
            <a:r>
              <a:rPr sz="1200" spc="95" dirty="0">
                <a:solidFill>
                  <a:srgbClr val="FFFFFF"/>
                </a:solidFill>
                <a:latin typeface="Gill Sans MT"/>
                <a:cs typeface="Gill Sans MT"/>
              </a:rPr>
              <a:t> </a:t>
            </a:r>
            <a:r>
              <a:rPr sz="1200" dirty="0">
                <a:solidFill>
                  <a:srgbClr val="FFFFFF"/>
                </a:solidFill>
                <a:latin typeface="Gill Sans MT"/>
                <a:cs typeface="Gill Sans MT"/>
              </a:rPr>
              <a:t>servant</a:t>
            </a:r>
            <a:endParaRPr sz="1200">
              <a:latin typeface="Gill Sans MT"/>
              <a:cs typeface="Gill Sans MT"/>
            </a:endParaRPr>
          </a:p>
          <a:p>
            <a:pPr marL="12700">
              <a:lnSpc>
                <a:spcPct val="100000"/>
              </a:lnSpc>
            </a:pPr>
            <a:r>
              <a:rPr sz="1200" spc="-5" dirty="0">
                <a:solidFill>
                  <a:srgbClr val="FFFFFF"/>
                </a:solidFill>
                <a:latin typeface="Gill Sans MT"/>
                <a:cs typeface="Gill Sans MT"/>
              </a:rPr>
              <a:t>leadership.</a:t>
            </a:r>
            <a:endParaRPr sz="1200">
              <a:latin typeface="Gill Sans MT"/>
              <a:cs typeface="Gill Sans M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106644" y="4696637"/>
            <a:ext cx="2487295" cy="2331407"/>
          </a:xfrm>
          <a:prstGeom prst="rect">
            <a:avLst/>
          </a:prstGeom>
        </p:spPr>
        <p:txBody>
          <a:bodyPr vert="horz" wrap="square" lIns="0" tIns="0" rIns="0" bIns="0" rtlCol="0">
            <a:spAutoFit/>
          </a:bodyPr>
          <a:lstStyle/>
          <a:p>
            <a:pPr marL="83820" marR="41910" indent="7620" algn="ctr">
              <a:lnSpc>
                <a:spcPct val="100000"/>
              </a:lnSpc>
            </a:pPr>
            <a:r>
              <a:rPr sz="3600" spc="-25" dirty="0">
                <a:solidFill>
                  <a:srgbClr val="17406C"/>
                </a:solidFill>
                <a:latin typeface="Century Gothic"/>
                <a:cs typeface="Century Gothic"/>
              </a:rPr>
              <a:t>Louisiana  </a:t>
            </a:r>
            <a:r>
              <a:rPr sz="3600" spc="-5" dirty="0">
                <a:solidFill>
                  <a:srgbClr val="17406C"/>
                </a:solidFill>
                <a:latin typeface="Century Gothic"/>
                <a:cs typeface="Century Gothic"/>
              </a:rPr>
              <a:t>Nurses</a:t>
            </a:r>
            <a:r>
              <a:rPr sz="3600" spc="-40" dirty="0">
                <a:solidFill>
                  <a:srgbClr val="17406C"/>
                </a:solidFill>
                <a:latin typeface="Century Gothic"/>
                <a:cs typeface="Century Gothic"/>
              </a:rPr>
              <a:t> </a:t>
            </a:r>
            <a:r>
              <a:rPr sz="3600" spc="10" dirty="0">
                <a:solidFill>
                  <a:srgbClr val="17406C"/>
                </a:solidFill>
                <a:latin typeface="Century Gothic"/>
                <a:cs typeface="Century Gothic"/>
              </a:rPr>
              <a:t>on  </a:t>
            </a:r>
            <a:r>
              <a:rPr sz="3600" dirty="0">
                <a:solidFill>
                  <a:srgbClr val="17406C"/>
                </a:solidFill>
                <a:latin typeface="Century Gothic"/>
                <a:cs typeface="Century Gothic"/>
              </a:rPr>
              <a:t>Boards</a:t>
            </a:r>
          </a:p>
          <a:p>
            <a:pPr algn="ctr">
              <a:lnSpc>
                <a:spcPct val="100000"/>
              </a:lnSpc>
              <a:spcBef>
                <a:spcPts val="855"/>
              </a:spcBef>
            </a:pPr>
            <a:r>
              <a:rPr lang="en-US" sz="1200" spc="300" dirty="0">
                <a:solidFill>
                  <a:srgbClr val="17406C"/>
                </a:solidFill>
                <a:latin typeface="Century Gothic"/>
                <a:cs typeface="Century Gothic"/>
              </a:rPr>
              <a:t>AN INITIATIVE OF THE LOUISIANA STATE NURSES ASSOCIATION</a:t>
            </a:r>
            <a:endParaRPr sz="1200" spc="300" dirty="0">
              <a:latin typeface="Century Gothic"/>
              <a:cs typeface="Century Gothic"/>
            </a:endParaRPr>
          </a:p>
        </p:txBody>
      </p:sp>
      <p:sp>
        <p:nvSpPr>
          <p:cNvPr id="3" name="object 3"/>
          <p:cNvSpPr txBox="1"/>
          <p:nvPr/>
        </p:nvSpPr>
        <p:spPr>
          <a:xfrm>
            <a:off x="3666130" y="5165413"/>
            <a:ext cx="2466660" cy="1292662"/>
          </a:xfrm>
          <a:prstGeom prst="rect">
            <a:avLst/>
          </a:prstGeom>
        </p:spPr>
        <p:txBody>
          <a:bodyPr vert="horz" wrap="square" lIns="0" tIns="0" rIns="0" bIns="0" rtlCol="0">
            <a:spAutoFit/>
          </a:bodyPr>
          <a:lstStyle/>
          <a:p>
            <a:r>
              <a:rPr lang="en-US" sz="1400" dirty="0">
                <a:latin typeface="Gill Sans MT" panose="020B0502020104020203" pitchFamily="34" charset="0"/>
              </a:rPr>
              <a:t>To learn more about this initiative, visit: </a:t>
            </a:r>
            <a:r>
              <a:rPr lang="en-US" sz="1400" dirty="0">
                <a:latin typeface="Gill Sans MT" panose="020B0502020104020203" pitchFamily="34" charset="0"/>
                <a:hlinkClick r:id="rId3">
                  <a:extLst>
                    <a:ext uri="{A12FA001-AC4F-418D-AE19-62706E023703}">
                      <ahyp:hlinkClr xmlns:ahyp="http://schemas.microsoft.com/office/drawing/2018/hyperlinkcolor" val="tx"/>
                    </a:ext>
                  </a:extLst>
                </a:hlinkClick>
              </a:rPr>
              <a:t>www.nursesonboardscoalition.org</a:t>
            </a:r>
            <a:r>
              <a:rPr lang="en-US" sz="1400" dirty="0">
                <a:latin typeface="Gill Sans MT" panose="020B0502020104020203" pitchFamily="34" charset="0"/>
              </a:rPr>
              <a:t> </a:t>
            </a:r>
          </a:p>
          <a:p>
            <a:r>
              <a:rPr lang="en-US" sz="1400" dirty="0">
                <a:latin typeface="Gill Sans MT" panose="020B0502020104020203" pitchFamily="34" charset="0"/>
              </a:rPr>
              <a:t>Review the free online resources including podcasts, handouts, articles and videos. </a:t>
            </a:r>
          </a:p>
        </p:txBody>
      </p:sp>
      <p:sp>
        <p:nvSpPr>
          <p:cNvPr id="4" name="object 4"/>
          <p:cNvSpPr txBox="1">
            <a:spLocks noGrp="1"/>
          </p:cNvSpPr>
          <p:nvPr>
            <p:ph type="title"/>
          </p:nvPr>
        </p:nvSpPr>
        <p:spPr>
          <a:xfrm>
            <a:off x="381000" y="222894"/>
            <a:ext cx="1522095" cy="365760"/>
          </a:xfrm>
          <a:prstGeom prst="rect">
            <a:avLst/>
          </a:prstGeom>
        </p:spPr>
        <p:txBody>
          <a:bodyPr vert="horz" wrap="square" lIns="0" tIns="0" rIns="0" bIns="0" rtlCol="0">
            <a:spAutoFit/>
          </a:bodyPr>
          <a:lstStyle/>
          <a:p>
            <a:pPr marL="12700">
              <a:lnSpc>
                <a:spcPct val="100000"/>
              </a:lnSpc>
            </a:pPr>
            <a:r>
              <a:rPr spc="-10" dirty="0"/>
              <a:t>Our</a:t>
            </a:r>
            <a:r>
              <a:rPr spc="-35" dirty="0"/>
              <a:t> </a:t>
            </a:r>
            <a:r>
              <a:rPr spc="30" dirty="0"/>
              <a:t>Vision</a:t>
            </a:r>
          </a:p>
        </p:txBody>
      </p:sp>
      <p:sp>
        <p:nvSpPr>
          <p:cNvPr id="12" name="object 12"/>
          <p:cNvSpPr/>
          <p:nvPr/>
        </p:nvSpPr>
        <p:spPr>
          <a:xfrm>
            <a:off x="3352800" y="0"/>
            <a:ext cx="6705600" cy="4419600"/>
          </a:xfrm>
          <a:prstGeom prst="rect">
            <a:avLst/>
          </a:prstGeom>
          <a:blipFill>
            <a:blip r:embed="rId4" cstate="print"/>
            <a:stretch>
              <a:fillRect/>
            </a:stretch>
          </a:blipFill>
        </p:spPr>
        <p:txBody>
          <a:bodyPr wrap="square" lIns="0" tIns="0" rIns="0" bIns="0" rtlCol="0"/>
          <a:lstStyle/>
          <a:p>
            <a:endParaRPr/>
          </a:p>
        </p:txBody>
      </p:sp>
      <p:sp>
        <p:nvSpPr>
          <p:cNvPr id="13" name="Rectangle 12">
            <a:extLst>
              <a:ext uri="{FF2B5EF4-FFF2-40B4-BE49-F238E27FC236}">
                <a16:creationId xmlns:a16="http://schemas.microsoft.com/office/drawing/2014/main" id="{01F694B0-93BB-4148-84AE-186D7170CC49}"/>
              </a:ext>
            </a:extLst>
          </p:cNvPr>
          <p:cNvSpPr/>
          <p:nvPr/>
        </p:nvSpPr>
        <p:spPr>
          <a:xfrm>
            <a:off x="293300" y="697948"/>
            <a:ext cx="2688275" cy="2462213"/>
          </a:xfrm>
          <a:prstGeom prst="rect">
            <a:avLst/>
          </a:prstGeom>
        </p:spPr>
        <p:txBody>
          <a:bodyPr wrap="square">
            <a:spAutoFit/>
          </a:bodyPr>
          <a:lstStyle/>
          <a:p>
            <a:r>
              <a:rPr lang="en-US" sz="1400" dirty="0">
                <a:solidFill>
                  <a:schemeClr val="bg1"/>
                </a:solidFill>
                <a:latin typeface="Gill Sans MT" panose="020B0502020104020203" pitchFamily="34" charset="0"/>
              </a:rPr>
              <a:t>The Louisiana Nurses on Boards (LNOB) is an initiative of the  Louisiana State Nurses Association whose goal is to increase the number of nursing professionals across Louisiana who  serve on non-profit,  corporate, healthcare and governmental boards and commissions.  </a:t>
            </a:r>
          </a:p>
          <a:p>
            <a:endParaRPr lang="en-US" sz="1400" dirty="0">
              <a:solidFill>
                <a:schemeClr val="bg1"/>
              </a:solidFill>
              <a:latin typeface="Gill Sans MT" panose="020B0502020104020203" pitchFamily="34" charset="0"/>
            </a:endParaRPr>
          </a:p>
        </p:txBody>
      </p:sp>
      <p:pic>
        <p:nvPicPr>
          <p:cNvPr id="15" name="Picture 14" descr="A close up of a sign&#10;&#10;Description automatically generated">
            <a:extLst>
              <a:ext uri="{FF2B5EF4-FFF2-40B4-BE49-F238E27FC236}">
                <a16:creationId xmlns:a16="http://schemas.microsoft.com/office/drawing/2014/main" id="{85DE85EF-004E-4392-93C8-47DF58D7AE2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1400" y="6640471"/>
            <a:ext cx="2544764" cy="563417"/>
          </a:xfrm>
          <a:prstGeom prst="rect">
            <a:avLst/>
          </a:prstGeom>
        </p:spPr>
      </p:pic>
      <p:sp>
        <p:nvSpPr>
          <p:cNvPr id="16" name="Rectangle 15">
            <a:extLst>
              <a:ext uri="{FF2B5EF4-FFF2-40B4-BE49-F238E27FC236}">
                <a16:creationId xmlns:a16="http://schemas.microsoft.com/office/drawing/2014/main" id="{CE592FD7-2966-44FD-BE57-88F6B497768D}"/>
              </a:ext>
            </a:extLst>
          </p:cNvPr>
          <p:cNvSpPr/>
          <p:nvPr/>
        </p:nvSpPr>
        <p:spPr>
          <a:xfrm>
            <a:off x="3581400" y="4621291"/>
            <a:ext cx="1753365" cy="369332"/>
          </a:xfrm>
          <a:prstGeom prst="rect">
            <a:avLst/>
          </a:prstGeom>
        </p:spPr>
        <p:txBody>
          <a:bodyPr wrap="none">
            <a:spAutoFit/>
          </a:bodyPr>
          <a:lstStyle/>
          <a:p>
            <a:pPr marL="12700">
              <a:lnSpc>
                <a:spcPct val="100000"/>
              </a:lnSpc>
            </a:pPr>
            <a:r>
              <a:rPr lang="en-US" spc="-20" dirty="0">
                <a:solidFill>
                  <a:srgbClr val="17406C"/>
                </a:solidFill>
                <a:latin typeface="Century Gothic"/>
                <a:cs typeface="Century Gothic"/>
              </a:rPr>
              <a:t>To learn more:</a:t>
            </a:r>
            <a:endParaRPr lang="en-US" spc="10" dirty="0">
              <a:solidFill>
                <a:srgbClr val="17406C"/>
              </a:solidFill>
              <a:latin typeface="Century Gothic"/>
              <a:cs typeface="Century Gothic"/>
            </a:endParaRPr>
          </a:p>
        </p:txBody>
      </p:sp>
      <p:sp>
        <p:nvSpPr>
          <p:cNvPr id="17" name="Rectangle 16">
            <a:extLst>
              <a:ext uri="{FF2B5EF4-FFF2-40B4-BE49-F238E27FC236}">
                <a16:creationId xmlns:a16="http://schemas.microsoft.com/office/drawing/2014/main" id="{B152E4A9-A379-452B-9762-A12D01397F02}"/>
              </a:ext>
            </a:extLst>
          </p:cNvPr>
          <p:cNvSpPr/>
          <p:nvPr/>
        </p:nvSpPr>
        <p:spPr>
          <a:xfrm>
            <a:off x="293300" y="3638401"/>
            <a:ext cx="2688275" cy="1600438"/>
          </a:xfrm>
          <a:prstGeom prst="rect">
            <a:avLst/>
          </a:prstGeom>
        </p:spPr>
        <p:txBody>
          <a:bodyPr wrap="square">
            <a:spAutoFit/>
          </a:bodyPr>
          <a:lstStyle/>
          <a:p>
            <a:r>
              <a:rPr lang="en-US" sz="1400" dirty="0">
                <a:solidFill>
                  <a:schemeClr val="bg1"/>
                </a:solidFill>
                <a:latin typeface="Gill Sans MT" panose="020B0502020104020203" pitchFamily="34" charset="0"/>
              </a:rPr>
              <a:t>A nurse provides an essential set of skills certain to benefit any organization’s board.  Nurses are natural leaders and through board service they can advocate for</a:t>
            </a:r>
          </a:p>
          <a:p>
            <a:r>
              <a:rPr lang="en-US" sz="1400" dirty="0">
                <a:solidFill>
                  <a:schemeClr val="bg1"/>
                </a:solidFill>
                <a:latin typeface="Gill Sans MT" panose="020B0502020104020203" pitchFamily="34" charset="0"/>
              </a:rPr>
              <a:t>patients, their profession and their communities.</a:t>
            </a:r>
          </a:p>
        </p:txBody>
      </p:sp>
      <p:sp>
        <p:nvSpPr>
          <p:cNvPr id="18" name="Rectangle 17">
            <a:extLst>
              <a:ext uri="{FF2B5EF4-FFF2-40B4-BE49-F238E27FC236}">
                <a16:creationId xmlns:a16="http://schemas.microsoft.com/office/drawing/2014/main" id="{79D0A875-E684-4C50-A21A-46879E686913}"/>
              </a:ext>
            </a:extLst>
          </p:cNvPr>
          <p:cNvSpPr/>
          <p:nvPr/>
        </p:nvSpPr>
        <p:spPr>
          <a:xfrm>
            <a:off x="256348" y="3081575"/>
            <a:ext cx="1938351" cy="461665"/>
          </a:xfrm>
          <a:prstGeom prst="rect">
            <a:avLst/>
          </a:prstGeom>
        </p:spPr>
        <p:txBody>
          <a:bodyPr wrap="none">
            <a:spAutoFit/>
          </a:bodyPr>
          <a:lstStyle/>
          <a:p>
            <a:r>
              <a:rPr lang="en-US" sz="2400" dirty="0">
                <a:solidFill>
                  <a:schemeClr val="bg1"/>
                </a:solidFill>
                <a:latin typeface="Century Gothic" panose="020B0502020202020204" pitchFamily="34" charset="0"/>
              </a:rPr>
              <a:t>Bottom Line</a:t>
            </a:r>
          </a:p>
        </p:txBody>
      </p:sp>
      <p:sp>
        <p:nvSpPr>
          <p:cNvPr id="19" name="Rectangle 18">
            <a:extLst>
              <a:ext uri="{FF2B5EF4-FFF2-40B4-BE49-F238E27FC236}">
                <a16:creationId xmlns:a16="http://schemas.microsoft.com/office/drawing/2014/main" id="{6667505D-9E58-407C-885A-9479582C6A06}"/>
              </a:ext>
            </a:extLst>
          </p:cNvPr>
          <p:cNvSpPr/>
          <p:nvPr/>
        </p:nvSpPr>
        <p:spPr>
          <a:xfrm>
            <a:off x="391411" y="5430375"/>
            <a:ext cx="2590164" cy="212365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en-US" sz="1200" b="1" dirty="0">
                <a:solidFill>
                  <a:schemeClr val="accent1">
                    <a:lumMod val="75000"/>
                  </a:schemeClr>
                </a:solidFill>
              </a:rPr>
              <a:t>“Nurses possess knowledge, skills and professional values integral to the success of Boards of Directors, including a) credibility with policy makers, employees and Health Administrators; b) sustained public trust; c) assessment skills to triage problems; </a:t>
            </a:r>
            <a:r>
              <a:rPr lang="en-US" sz="1200" b="1">
                <a:solidFill>
                  <a:schemeClr val="accent1">
                    <a:lumMod val="75000"/>
                  </a:schemeClr>
                </a:solidFill>
              </a:rPr>
              <a:t>d) </a:t>
            </a:r>
            <a:r>
              <a:rPr lang="en-US" sz="1200" b="1" dirty="0">
                <a:solidFill>
                  <a:schemeClr val="accent1">
                    <a:lumMod val="75000"/>
                  </a:schemeClr>
                </a:solidFill>
              </a:rPr>
              <a:t>effective retention strategies; and </a:t>
            </a:r>
            <a:r>
              <a:rPr lang="en-US" sz="1200" b="1">
                <a:solidFill>
                  <a:schemeClr val="accent1">
                    <a:lumMod val="75000"/>
                  </a:schemeClr>
                </a:solidFill>
              </a:rPr>
              <a:t>e) </a:t>
            </a:r>
            <a:r>
              <a:rPr lang="en-US" sz="1200" b="1" dirty="0">
                <a:solidFill>
                  <a:schemeClr val="accent1">
                    <a:lumMod val="75000"/>
                  </a:schemeClr>
                </a:solidFill>
              </a:rPr>
              <a:t>an on the ground sense of community </a:t>
            </a:r>
            <a:r>
              <a:rPr lang="en-US" sz="1200" b="1">
                <a:solidFill>
                  <a:schemeClr val="accent1">
                    <a:lumMod val="75000"/>
                  </a:schemeClr>
                </a:solidFill>
              </a:rPr>
              <a:t>health needs.“ </a:t>
            </a:r>
            <a:endParaRPr lang="en-US" sz="1200" b="1" dirty="0">
              <a:solidFill>
                <a:schemeClr val="accent1">
                  <a:lumMod val="75000"/>
                </a:schemeClr>
              </a:solidFill>
            </a:endParaRPr>
          </a:p>
          <a:p>
            <a:pPr algn="ctr"/>
            <a:r>
              <a:rPr lang="en-US" sz="1200" b="1" dirty="0">
                <a:solidFill>
                  <a:schemeClr val="accent1">
                    <a:lumMod val="75000"/>
                  </a:schemeClr>
                </a:solidFill>
              </a:rPr>
              <a:t>(Curran &amp; Totten, 2010). </a:t>
            </a:r>
          </a:p>
        </p:txBody>
      </p:sp>
      <p:sp>
        <p:nvSpPr>
          <p:cNvPr id="5" name="Rectangle 4">
            <a:extLst>
              <a:ext uri="{FF2B5EF4-FFF2-40B4-BE49-F238E27FC236}">
                <a16:creationId xmlns:a16="http://schemas.microsoft.com/office/drawing/2014/main" id="{DA8A4472-319C-40FA-B05F-742C4AA81816}"/>
              </a:ext>
            </a:extLst>
          </p:cNvPr>
          <p:cNvSpPr/>
          <p:nvPr/>
        </p:nvSpPr>
        <p:spPr>
          <a:xfrm>
            <a:off x="3581400" y="7246256"/>
            <a:ext cx="1166152" cy="307777"/>
          </a:xfrm>
          <a:prstGeom prst="rect">
            <a:avLst/>
          </a:prstGeom>
        </p:spPr>
        <p:txBody>
          <a:bodyPr wrap="none">
            <a:spAutoFit/>
          </a:bodyPr>
          <a:lstStyle/>
          <a:p>
            <a:pPr algn="ctr"/>
            <a:r>
              <a:rPr lang="en-US" sz="1400" dirty="0">
                <a:solidFill>
                  <a:schemeClr val="accent1">
                    <a:lumMod val="75000"/>
                  </a:schemeClr>
                </a:solidFill>
                <a:latin typeface="Gill Sans MT" panose="020B0502020104020203" pitchFamily="34" charset="0"/>
              </a:rPr>
              <a:t>www.lsna.org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TotalTime>
  <Words>425</Words>
  <Application>Microsoft Macintosh PowerPoint</Application>
  <PresentationFormat>Custom</PresentationFormat>
  <Paragraphs>33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Century Gothic</vt:lpstr>
      <vt:lpstr>Gill Sans MT</vt:lpstr>
      <vt:lpstr>Office Theme</vt:lpstr>
      <vt:lpstr>Nurses bring unique skills and perspectives</vt:lpstr>
      <vt:lpstr>Our Vision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Nurses bring unique skills and perspectives</dc:title>
  <dc:creator>Ecoee Rooney</dc:creator>
  <cp:lastModifiedBy>Lisa Colletti</cp:lastModifiedBy>
  <cp:revision>3</cp:revision>
  <cp:lastPrinted>2020-11-12T18:51:10Z</cp:lastPrinted>
  <dcterms:created xsi:type="dcterms:W3CDTF">2020-08-30T17:42:22Z</dcterms:created>
  <dcterms:modified xsi:type="dcterms:W3CDTF">2020-11-12T18:54:14Z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2020-08-30T00:00:00Z</vt:filetime>
  </property>
  <property fmtid="{D5CDD505-2E9C-101B-9397-08002B2CF9AE}" pid="3" name="Creator">
    <vt:lpwstr>Microsoft® PowerPoint® for Office 365</vt:lpwstr>
  </property>
  <property fmtid="{D5CDD505-2E9C-101B-9397-08002B2CF9AE}" pid="4" name="LastSaved">
    <vt:filetime>2020-08-30T00:00:00Z</vt:filetime>
  </property>
</Properties>
</file>